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210 소월" panose="020B0604020202020204" charset="-127"/>
      <p:regular r:id="rId20"/>
    </p:embeddedFont>
    <p:embeddedFont>
      <p:font typeface="210 소월 Bold" panose="020B0604020202020204" charset="-127"/>
      <p:regular r:id="rId21"/>
    </p:embeddedFont>
    <p:embeddedFont>
      <p:font typeface="Atkinson Hyperlegible" panose="020B0604020202020204" charset="0"/>
      <p:regular r:id="rId22"/>
    </p:embeddedFont>
    <p:embeddedFont>
      <p:font typeface="Atkinson Hyperlegible Bold" panose="020B0604020202020204" charset="0"/>
      <p:regular r:id="rId23"/>
    </p:embeddedFont>
    <p:embeddedFont>
      <p:font typeface="Open Sans" panose="020F0502020204030204" pitchFamily="34" charset="0"/>
      <p:regular r:id="rId24"/>
    </p:embeddedFont>
    <p:embeddedFont>
      <p:font typeface="Open Sans Bold" panose="020B0604020202020204" charset="0"/>
      <p:regular r:id="rId25"/>
    </p:embeddedFont>
    <p:embeddedFont>
      <p:font typeface="TAN Headline"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50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31.svg"/><Relationship Id="rId4" Type="http://schemas.openxmlformats.org/officeDocument/2006/relationships/image" Target="../media/image3.sv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34.sv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38.svg"/><Relationship Id="rId4" Type="http://schemas.openxmlformats.org/officeDocument/2006/relationships/image" Target="../media/image3.sv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43.png"/><Relationship Id="rId5" Type="http://schemas.openxmlformats.org/officeDocument/2006/relationships/image" Target="../media/image4.png"/><Relationship Id="rId10" Type="http://schemas.openxmlformats.org/officeDocument/2006/relationships/image" Target="../media/image42.svg"/><Relationship Id="rId4" Type="http://schemas.openxmlformats.org/officeDocument/2006/relationships/image" Target="../media/image3.sv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svg"/></Relationships>
</file>

<file path=ppt/slides/_rels/slide1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sv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svg"/><Relationship Id="rId11" Type="http://schemas.openxmlformats.org/officeDocument/2006/relationships/image" Target="../media/image12.svg"/><Relationship Id="rId5" Type="http://schemas.openxmlformats.org/officeDocument/2006/relationships/image" Target="../media/image2.png"/><Relationship Id="rId10" Type="http://schemas.openxmlformats.org/officeDocument/2006/relationships/image" Target="../media/image11.png"/><Relationship Id="rId4" Type="http://schemas.openxmlformats.org/officeDocument/2006/relationships/image" Target="../media/image1.jpeg"/><Relationship Id="rId9" Type="http://schemas.openxmlformats.org/officeDocument/2006/relationships/image" Target="../media/image10.jpeg"/></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gif"/><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2.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image" Target="../media/image17.png"/><Relationship Id="rId4" Type="http://schemas.openxmlformats.org/officeDocument/2006/relationships/image" Target="../media/image3.sv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5.png"/><Relationship Id="rId5" Type="http://schemas.openxmlformats.org/officeDocument/2006/relationships/image" Target="../media/image4.png"/><Relationship Id="rId10" Type="http://schemas.openxmlformats.org/officeDocument/2006/relationships/image" Target="../media/image24.svg"/><Relationship Id="rId4" Type="http://schemas.openxmlformats.org/officeDocument/2006/relationships/image" Target="../media/image3.sv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4301" y="-896609"/>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3" name="Freeform 3"/>
          <p:cNvSpPr/>
          <p:nvPr/>
        </p:nvSpPr>
        <p:spPr>
          <a:xfrm>
            <a:off x="-394110" y="4837777"/>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4" name="Freeform 4"/>
          <p:cNvSpPr/>
          <p:nvPr/>
        </p:nvSpPr>
        <p:spPr>
          <a:xfrm>
            <a:off x="5961739" y="-886800"/>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5" name="Freeform 5"/>
          <p:cNvSpPr/>
          <p:nvPr/>
        </p:nvSpPr>
        <p:spPr>
          <a:xfrm>
            <a:off x="5951930" y="4847586"/>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6" name="Freeform 6"/>
          <p:cNvSpPr/>
          <p:nvPr/>
        </p:nvSpPr>
        <p:spPr>
          <a:xfrm>
            <a:off x="12307779" y="-876992"/>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7" name="Freeform 7"/>
          <p:cNvSpPr/>
          <p:nvPr/>
        </p:nvSpPr>
        <p:spPr>
          <a:xfrm>
            <a:off x="12297970" y="4857394"/>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grpSp>
        <p:nvGrpSpPr>
          <p:cNvPr id="8" name="Group 8"/>
          <p:cNvGrpSpPr/>
          <p:nvPr/>
        </p:nvGrpSpPr>
        <p:grpSpPr>
          <a:xfrm>
            <a:off x="2923101" y="5636723"/>
            <a:ext cx="13337453" cy="1127992"/>
            <a:chOff x="0" y="0"/>
            <a:chExt cx="3512745" cy="297084"/>
          </a:xfrm>
        </p:grpSpPr>
        <p:sp>
          <p:nvSpPr>
            <p:cNvPr id="9" name="Freeform 9"/>
            <p:cNvSpPr/>
            <p:nvPr/>
          </p:nvSpPr>
          <p:spPr>
            <a:xfrm>
              <a:off x="0" y="0"/>
              <a:ext cx="3512745" cy="297084"/>
            </a:xfrm>
            <a:custGeom>
              <a:avLst/>
              <a:gdLst/>
              <a:ahLst/>
              <a:cxnLst/>
              <a:rect l="l" t="t" r="r" b="b"/>
              <a:pathLst>
                <a:path w="3512745" h="297084">
                  <a:moveTo>
                    <a:pt x="29604" y="0"/>
                  </a:moveTo>
                  <a:lnTo>
                    <a:pt x="3483141" y="0"/>
                  </a:lnTo>
                  <a:cubicBezTo>
                    <a:pt x="3499491" y="0"/>
                    <a:pt x="3512745" y="13254"/>
                    <a:pt x="3512745" y="29604"/>
                  </a:cubicBezTo>
                  <a:lnTo>
                    <a:pt x="3512745" y="267481"/>
                  </a:lnTo>
                  <a:cubicBezTo>
                    <a:pt x="3512745" y="283830"/>
                    <a:pt x="3499491" y="297084"/>
                    <a:pt x="3483141" y="297084"/>
                  </a:cubicBezTo>
                  <a:lnTo>
                    <a:pt x="29604" y="297084"/>
                  </a:lnTo>
                  <a:cubicBezTo>
                    <a:pt x="13254" y="297084"/>
                    <a:pt x="0" y="283830"/>
                    <a:pt x="0" y="267481"/>
                  </a:cubicBezTo>
                  <a:lnTo>
                    <a:pt x="0" y="29604"/>
                  </a:lnTo>
                  <a:cubicBezTo>
                    <a:pt x="0" y="13254"/>
                    <a:pt x="13254" y="0"/>
                    <a:pt x="29604" y="0"/>
                  </a:cubicBezTo>
                  <a:close/>
                </a:path>
              </a:pathLst>
            </a:custGeom>
            <a:solidFill>
              <a:srgbClr val="C1DBA3"/>
            </a:solidFill>
          </p:spPr>
        </p:sp>
        <p:sp>
          <p:nvSpPr>
            <p:cNvPr id="10" name="TextBox 10"/>
            <p:cNvSpPr txBox="1"/>
            <p:nvPr/>
          </p:nvSpPr>
          <p:spPr>
            <a:xfrm>
              <a:off x="0" y="-38100"/>
              <a:ext cx="3512745" cy="335184"/>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3226768" y="5735894"/>
            <a:ext cx="12733376" cy="929651"/>
            <a:chOff x="0" y="0"/>
            <a:chExt cx="3353646" cy="244846"/>
          </a:xfrm>
        </p:grpSpPr>
        <p:sp>
          <p:nvSpPr>
            <p:cNvPr id="12" name="Freeform 12"/>
            <p:cNvSpPr/>
            <p:nvPr/>
          </p:nvSpPr>
          <p:spPr>
            <a:xfrm>
              <a:off x="0" y="0"/>
              <a:ext cx="3353646" cy="244846"/>
            </a:xfrm>
            <a:custGeom>
              <a:avLst/>
              <a:gdLst/>
              <a:ahLst/>
              <a:cxnLst/>
              <a:rect l="l" t="t" r="r" b="b"/>
              <a:pathLst>
                <a:path w="3353646" h="244846">
                  <a:moveTo>
                    <a:pt x="31008" y="0"/>
                  </a:moveTo>
                  <a:lnTo>
                    <a:pt x="3322638" y="0"/>
                  </a:lnTo>
                  <a:cubicBezTo>
                    <a:pt x="3330862" y="0"/>
                    <a:pt x="3338749" y="3267"/>
                    <a:pt x="3344564" y="9082"/>
                  </a:cubicBezTo>
                  <a:cubicBezTo>
                    <a:pt x="3350380" y="14897"/>
                    <a:pt x="3353646" y="22784"/>
                    <a:pt x="3353646" y="31008"/>
                  </a:cubicBezTo>
                  <a:lnTo>
                    <a:pt x="3353646" y="213838"/>
                  </a:lnTo>
                  <a:cubicBezTo>
                    <a:pt x="3353646" y="222062"/>
                    <a:pt x="3350380" y="229949"/>
                    <a:pt x="3344564" y="235764"/>
                  </a:cubicBezTo>
                  <a:cubicBezTo>
                    <a:pt x="3338749" y="241579"/>
                    <a:pt x="3330862" y="244846"/>
                    <a:pt x="3322638" y="244846"/>
                  </a:cubicBezTo>
                  <a:lnTo>
                    <a:pt x="31008" y="244846"/>
                  </a:lnTo>
                  <a:cubicBezTo>
                    <a:pt x="22784" y="244846"/>
                    <a:pt x="14897" y="241579"/>
                    <a:pt x="9082" y="235764"/>
                  </a:cubicBezTo>
                  <a:cubicBezTo>
                    <a:pt x="3267" y="229949"/>
                    <a:pt x="0" y="222062"/>
                    <a:pt x="0" y="213838"/>
                  </a:cubicBezTo>
                  <a:lnTo>
                    <a:pt x="0" y="31008"/>
                  </a:lnTo>
                  <a:cubicBezTo>
                    <a:pt x="0" y="22784"/>
                    <a:pt x="3267" y="14897"/>
                    <a:pt x="9082" y="9082"/>
                  </a:cubicBezTo>
                  <a:cubicBezTo>
                    <a:pt x="14897" y="3267"/>
                    <a:pt x="22784" y="0"/>
                    <a:pt x="31008" y="0"/>
                  </a:cubicBezTo>
                  <a:close/>
                </a:path>
              </a:pathLst>
            </a:custGeom>
            <a:solidFill>
              <a:srgbClr val="000000">
                <a:alpha val="0"/>
              </a:srgbClr>
            </a:solidFill>
            <a:ln w="38100" cap="rnd">
              <a:solidFill>
                <a:srgbClr val="000000"/>
              </a:solidFill>
              <a:prstDash val="lgDash"/>
              <a:round/>
            </a:ln>
          </p:spPr>
        </p:sp>
        <p:sp>
          <p:nvSpPr>
            <p:cNvPr id="13" name="TextBox 13"/>
            <p:cNvSpPr txBox="1"/>
            <p:nvPr/>
          </p:nvSpPr>
          <p:spPr>
            <a:xfrm>
              <a:off x="0" y="-38100"/>
              <a:ext cx="3353646" cy="282946"/>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flipH="1">
            <a:off x="12849876" y="6269223"/>
            <a:ext cx="5000881" cy="3473340"/>
          </a:xfrm>
          <a:custGeom>
            <a:avLst/>
            <a:gdLst/>
            <a:ahLst/>
            <a:cxnLst/>
            <a:rect l="l" t="t" r="r" b="b"/>
            <a:pathLst>
              <a:path w="5000881" h="3473340">
                <a:moveTo>
                  <a:pt x="5000882" y="0"/>
                </a:moveTo>
                <a:lnTo>
                  <a:pt x="0" y="0"/>
                </a:lnTo>
                <a:lnTo>
                  <a:pt x="0" y="3473340"/>
                </a:lnTo>
                <a:lnTo>
                  <a:pt x="5000882" y="3473340"/>
                </a:lnTo>
                <a:lnTo>
                  <a:pt x="5000882"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flipH="1">
            <a:off x="12849876" y="6172200"/>
            <a:ext cx="5924450" cy="4114800"/>
          </a:xfrm>
          <a:custGeom>
            <a:avLst/>
            <a:gdLst/>
            <a:ahLst/>
            <a:cxnLst/>
            <a:rect l="l" t="t" r="r" b="b"/>
            <a:pathLst>
              <a:path w="5924450" h="4114800">
                <a:moveTo>
                  <a:pt x="5924451" y="0"/>
                </a:moveTo>
                <a:lnTo>
                  <a:pt x="0" y="0"/>
                </a:lnTo>
                <a:lnTo>
                  <a:pt x="0" y="4114800"/>
                </a:lnTo>
                <a:lnTo>
                  <a:pt x="5924451" y="4114800"/>
                </a:lnTo>
                <a:lnTo>
                  <a:pt x="5924451"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rot="-10800000" flipH="1">
            <a:off x="-1009956" y="806559"/>
            <a:ext cx="5000881" cy="3473340"/>
          </a:xfrm>
          <a:custGeom>
            <a:avLst/>
            <a:gdLst/>
            <a:ahLst/>
            <a:cxnLst/>
            <a:rect l="l" t="t" r="r" b="b"/>
            <a:pathLst>
              <a:path w="5000881" h="3473340">
                <a:moveTo>
                  <a:pt x="5000881" y="0"/>
                </a:moveTo>
                <a:lnTo>
                  <a:pt x="0" y="0"/>
                </a:lnTo>
                <a:lnTo>
                  <a:pt x="0" y="3473340"/>
                </a:lnTo>
                <a:lnTo>
                  <a:pt x="5000881" y="3473340"/>
                </a:lnTo>
                <a:lnTo>
                  <a:pt x="5000881"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rot="-10800000" flipH="1">
            <a:off x="-1933525" y="0"/>
            <a:ext cx="5924450" cy="4114800"/>
          </a:xfrm>
          <a:custGeom>
            <a:avLst/>
            <a:gdLst/>
            <a:ahLst/>
            <a:cxnLst/>
            <a:rect l="l" t="t" r="r" b="b"/>
            <a:pathLst>
              <a:path w="5924450" h="4114800">
                <a:moveTo>
                  <a:pt x="5924450" y="0"/>
                </a:moveTo>
                <a:lnTo>
                  <a:pt x="0" y="0"/>
                </a:lnTo>
                <a:lnTo>
                  <a:pt x="0" y="4114800"/>
                </a:lnTo>
                <a:lnTo>
                  <a:pt x="5924450" y="4114800"/>
                </a:lnTo>
                <a:lnTo>
                  <a:pt x="592445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TextBox 18"/>
          <p:cNvSpPr txBox="1"/>
          <p:nvPr/>
        </p:nvSpPr>
        <p:spPr>
          <a:xfrm>
            <a:off x="3477132" y="5903423"/>
            <a:ext cx="12252453" cy="1269065"/>
          </a:xfrm>
          <a:prstGeom prst="rect">
            <a:avLst/>
          </a:prstGeom>
        </p:spPr>
        <p:txBody>
          <a:bodyPr lIns="0" tIns="0" rIns="0" bIns="0" rtlCol="0" anchor="t">
            <a:spAutoFit/>
          </a:bodyPr>
          <a:lstStyle/>
          <a:p>
            <a:pPr algn="ctr">
              <a:lnSpc>
                <a:spcPts val="5126"/>
              </a:lnSpc>
            </a:pPr>
            <a:r>
              <a:rPr lang="en-US" sz="3661" spc="424">
                <a:solidFill>
                  <a:srgbClr val="1F191B"/>
                </a:solidFill>
                <a:latin typeface="TAN Headline"/>
                <a:ea typeface="TAN Headline"/>
                <a:cs typeface="TAN Headline"/>
                <a:sym typeface="TAN Headline"/>
              </a:rPr>
              <a:t>“GROUND WATER CONSERVATION”</a:t>
            </a:r>
          </a:p>
          <a:p>
            <a:pPr algn="ctr">
              <a:lnSpc>
                <a:spcPts val="5126"/>
              </a:lnSpc>
            </a:pPr>
            <a:endParaRPr lang="en-US" sz="3661" spc="424">
              <a:solidFill>
                <a:srgbClr val="1F191B"/>
              </a:solidFill>
              <a:latin typeface="TAN Headline"/>
              <a:ea typeface="TAN Headline"/>
              <a:cs typeface="TAN Headline"/>
              <a:sym typeface="TAN Headline"/>
            </a:endParaRPr>
          </a:p>
        </p:txBody>
      </p:sp>
      <p:grpSp>
        <p:nvGrpSpPr>
          <p:cNvPr id="19" name="Group 19"/>
          <p:cNvGrpSpPr/>
          <p:nvPr/>
        </p:nvGrpSpPr>
        <p:grpSpPr>
          <a:xfrm>
            <a:off x="6816588" y="6955215"/>
            <a:ext cx="5146489" cy="3209579"/>
            <a:chOff x="0" y="0"/>
            <a:chExt cx="1355454" cy="845321"/>
          </a:xfrm>
        </p:grpSpPr>
        <p:sp>
          <p:nvSpPr>
            <p:cNvPr id="20" name="Freeform 20"/>
            <p:cNvSpPr/>
            <p:nvPr/>
          </p:nvSpPr>
          <p:spPr>
            <a:xfrm>
              <a:off x="0" y="0"/>
              <a:ext cx="1355454" cy="845321"/>
            </a:xfrm>
            <a:custGeom>
              <a:avLst/>
              <a:gdLst/>
              <a:ahLst/>
              <a:cxnLst/>
              <a:rect l="l" t="t" r="r" b="b"/>
              <a:pathLst>
                <a:path w="1355454" h="845321">
                  <a:moveTo>
                    <a:pt x="39112" y="0"/>
                  </a:moveTo>
                  <a:lnTo>
                    <a:pt x="1316342" y="0"/>
                  </a:lnTo>
                  <a:cubicBezTo>
                    <a:pt x="1337943" y="0"/>
                    <a:pt x="1355454" y="17511"/>
                    <a:pt x="1355454" y="39112"/>
                  </a:cubicBezTo>
                  <a:lnTo>
                    <a:pt x="1355454" y="806209"/>
                  </a:lnTo>
                  <a:cubicBezTo>
                    <a:pt x="1355454" y="827810"/>
                    <a:pt x="1337943" y="845321"/>
                    <a:pt x="1316342" y="845321"/>
                  </a:cubicBezTo>
                  <a:lnTo>
                    <a:pt x="39112" y="845321"/>
                  </a:lnTo>
                  <a:cubicBezTo>
                    <a:pt x="17511" y="845321"/>
                    <a:pt x="0" y="827810"/>
                    <a:pt x="0" y="806209"/>
                  </a:cubicBezTo>
                  <a:lnTo>
                    <a:pt x="0" y="39112"/>
                  </a:lnTo>
                  <a:cubicBezTo>
                    <a:pt x="0" y="17511"/>
                    <a:pt x="17511" y="0"/>
                    <a:pt x="39112" y="0"/>
                  </a:cubicBezTo>
                  <a:close/>
                </a:path>
              </a:pathLst>
            </a:custGeom>
            <a:solidFill>
              <a:srgbClr val="DCE7F5"/>
            </a:solidFill>
          </p:spPr>
        </p:sp>
        <p:sp>
          <p:nvSpPr>
            <p:cNvPr id="21" name="TextBox 21"/>
            <p:cNvSpPr txBox="1"/>
            <p:nvPr/>
          </p:nvSpPr>
          <p:spPr>
            <a:xfrm>
              <a:off x="0" y="-38100"/>
              <a:ext cx="1355454" cy="883421"/>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4658885" y="514281"/>
            <a:ext cx="11601668" cy="2556406"/>
          </a:xfrm>
          <a:custGeom>
            <a:avLst/>
            <a:gdLst/>
            <a:ahLst/>
            <a:cxnLst/>
            <a:rect l="l" t="t" r="r" b="b"/>
            <a:pathLst>
              <a:path w="11601668" h="2556406">
                <a:moveTo>
                  <a:pt x="0" y="0"/>
                </a:moveTo>
                <a:lnTo>
                  <a:pt x="11601669" y="0"/>
                </a:lnTo>
                <a:lnTo>
                  <a:pt x="11601669" y="2556406"/>
                </a:lnTo>
                <a:lnTo>
                  <a:pt x="0" y="2556406"/>
                </a:lnTo>
                <a:lnTo>
                  <a:pt x="0" y="0"/>
                </a:lnTo>
                <a:close/>
              </a:path>
            </a:pathLst>
          </a:custGeom>
          <a:blipFill>
            <a:blip r:embed="rId7"/>
            <a:stretch>
              <a:fillRect t="-7165" b="-17637"/>
            </a:stretch>
          </a:blipFill>
        </p:spPr>
      </p:sp>
      <p:sp>
        <p:nvSpPr>
          <p:cNvPr id="23" name="TextBox 23"/>
          <p:cNvSpPr txBox="1"/>
          <p:nvPr/>
        </p:nvSpPr>
        <p:spPr>
          <a:xfrm>
            <a:off x="3724598" y="3385012"/>
            <a:ext cx="12087503" cy="2173765"/>
          </a:xfrm>
          <a:prstGeom prst="rect">
            <a:avLst/>
          </a:prstGeom>
        </p:spPr>
        <p:txBody>
          <a:bodyPr lIns="0" tIns="0" rIns="0" bIns="0" rtlCol="0" anchor="t">
            <a:spAutoFit/>
          </a:bodyPr>
          <a:lstStyle/>
          <a:p>
            <a:pPr algn="ctr">
              <a:lnSpc>
                <a:spcPts val="5746"/>
              </a:lnSpc>
              <a:spcBef>
                <a:spcPct val="0"/>
              </a:spcBef>
            </a:pPr>
            <a:r>
              <a:rPr lang="en-US" sz="4104">
                <a:solidFill>
                  <a:srgbClr val="004AAD"/>
                </a:solidFill>
                <a:latin typeface="210 소월 Bold"/>
                <a:ea typeface="210 소월 Bold"/>
                <a:cs typeface="210 소월 Bold"/>
                <a:sym typeface="210 소월 Bold"/>
              </a:rPr>
              <a:t>Department of Electronics and Communications </a:t>
            </a:r>
          </a:p>
          <a:p>
            <a:pPr algn="ctr">
              <a:lnSpc>
                <a:spcPts val="5746"/>
              </a:lnSpc>
              <a:spcBef>
                <a:spcPct val="0"/>
              </a:spcBef>
            </a:pPr>
            <a:r>
              <a:rPr lang="en-US" sz="4104">
                <a:solidFill>
                  <a:srgbClr val="004AAD"/>
                </a:solidFill>
                <a:latin typeface="210 소월 Bold"/>
                <a:ea typeface="210 소월 Bold"/>
                <a:cs typeface="210 소월 Bold"/>
                <a:sym typeface="210 소월 Bold"/>
              </a:rPr>
              <a:t>Mini Project Presentation</a:t>
            </a:r>
          </a:p>
          <a:p>
            <a:pPr algn="ctr">
              <a:lnSpc>
                <a:spcPts val="5746"/>
              </a:lnSpc>
              <a:spcBef>
                <a:spcPct val="0"/>
              </a:spcBef>
            </a:pPr>
            <a:r>
              <a:rPr lang="en-US" sz="4104">
                <a:solidFill>
                  <a:srgbClr val="004AAD"/>
                </a:solidFill>
                <a:latin typeface="210 소월 Bold"/>
                <a:ea typeface="210 소월 Bold"/>
                <a:cs typeface="210 소월 Bold"/>
                <a:sym typeface="210 소월 Bold"/>
              </a:rPr>
              <a:t>ON</a:t>
            </a:r>
          </a:p>
        </p:txBody>
      </p:sp>
      <p:sp>
        <p:nvSpPr>
          <p:cNvPr id="24" name="TextBox 24"/>
          <p:cNvSpPr txBox="1"/>
          <p:nvPr/>
        </p:nvSpPr>
        <p:spPr>
          <a:xfrm>
            <a:off x="6433202" y="7280888"/>
            <a:ext cx="5288081" cy="2239653"/>
          </a:xfrm>
          <a:prstGeom prst="rect">
            <a:avLst/>
          </a:prstGeom>
        </p:spPr>
        <p:txBody>
          <a:bodyPr lIns="0" tIns="0" rIns="0" bIns="0" rtlCol="0" anchor="t">
            <a:spAutoFit/>
          </a:bodyPr>
          <a:lstStyle/>
          <a:p>
            <a:pPr algn="ctr">
              <a:lnSpc>
                <a:spcPts val="3903"/>
              </a:lnSpc>
              <a:spcBef>
                <a:spcPct val="0"/>
              </a:spcBef>
            </a:pPr>
            <a:r>
              <a:rPr lang="en-US" sz="2788" b="1">
                <a:solidFill>
                  <a:srgbClr val="5271FF"/>
                </a:solidFill>
                <a:latin typeface="Open Sans Bold"/>
                <a:ea typeface="Open Sans Bold"/>
                <a:cs typeface="Open Sans Bold"/>
                <a:sym typeface="Open Sans Bold"/>
              </a:rPr>
              <a:t>TEAM MEMBERS:</a:t>
            </a:r>
          </a:p>
          <a:p>
            <a:pPr algn="ctr">
              <a:lnSpc>
                <a:spcPts val="3490"/>
              </a:lnSpc>
              <a:spcBef>
                <a:spcPct val="0"/>
              </a:spcBef>
            </a:pPr>
            <a:r>
              <a:rPr lang="en-US" sz="2493">
                <a:solidFill>
                  <a:srgbClr val="5271FF"/>
                </a:solidFill>
                <a:latin typeface="Open Sans"/>
                <a:ea typeface="Open Sans"/>
                <a:cs typeface="Open Sans"/>
                <a:sym typeface="Open Sans"/>
              </a:rPr>
              <a:t>     P.DIKSHITH (22D41A0485)</a:t>
            </a:r>
          </a:p>
          <a:p>
            <a:pPr algn="ctr">
              <a:lnSpc>
                <a:spcPts val="3490"/>
              </a:lnSpc>
              <a:spcBef>
                <a:spcPct val="0"/>
              </a:spcBef>
            </a:pPr>
            <a:r>
              <a:rPr lang="en-US" sz="2493">
                <a:solidFill>
                  <a:srgbClr val="5271FF"/>
                </a:solidFill>
                <a:latin typeface="Open Sans"/>
                <a:ea typeface="Open Sans"/>
                <a:cs typeface="Open Sans"/>
                <a:sym typeface="Open Sans"/>
              </a:rPr>
              <a:t>    P.SATHWIK (22D41A0494)</a:t>
            </a:r>
          </a:p>
          <a:p>
            <a:pPr algn="ctr">
              <a:lnSpc>
                <a:spcPts val="3490"/>
              </a:lnSpc>
              <a:spcBef>
                <a:spcPct val="0"/>
              </a:spcBef>
            </a:pPr>
            <a:r>
              <a:rPr lang="en-US" sz="2493">
                <a:solidFill>
                  <a:srgbClr val="5271FF"/>
                </a:solidFill>
                <a:latin typeface="Open Sans"/>
                <a:ea typeface="Open Sans"/>
                <a:cs typeface="Open Sans"/>
                <a:sym typeface="Open Sans"/>
              </a:rPr>
              <a:t>V.SNEHA (23D45A0412) </a:t>
            </a:r>
          </a:p>
          <a:p>
            <a:pPr algn="ctr">
              <a:lnSpc>
                <a:spcPts val="3490"/>
              </a:lnSpc>
              <a:spcBef>
                <a:spcPct val="0"/>
              </a:spcBef>
            </a:pPr>
            <a:r>
              <a:rPr lang="en-US" sz="2493">
                <a:solidFill>
                  <a:srgbClr val="5271FF"/>
                </a:solidFill>
                <a:latin typeface="Open Sans"/>
                <a:ea typeface="Open Sans"/>
                <a:cs typeface="Open Sans"/>
                <a:sym typeface="Open Sans"/>
              </a:rPr>
              <a:t>           V.MUKTHAVALI (23D45A0413)</a:t>
            </a:r>
          </a:p>
        </p:txBody>
      </p:sp>
      <p:sp>
        <p:nvSpPr>
          <p:cNvPr id="25" name="Freeform 25"/>
          <p:cNvSpPr/>
          <p:nvPr/>
        </p:nvSpPr>
        <p:spPr>
          <a:xfrm rot="-3912764" flipH="1">
            <a:off x="199178" y="5828892"/>
            <a:ext cx="2675235" cy="3018291"/>
          </a:xfrm>
          <a:custGeom>
            <a:avLst/>
            <a:gdLst/>
            <a:ahLst/>
            <a:cxnLst/>
            <a:rect l="l" t="t" r="r" b="b"/>
            <a:pathLst>
              <a:path w="2675235" h="3018291">
                <a:moveTo>
                  <a:pt x="2675235" y="0"/>
                </a:moveTo>
                <a:lnTo>
                  <a:pt x="0" y="0"/>
                </a:lnTo>
                <a:lnTo>
                  <a:pt x="0" y="3018292"/>
                </a:lnTo>
                <a:lnTo>
                  <a:pt x="2675235" y="3018292"/>
                </a:lnTo>
                <a:lnTo>
                  <a:pt x="2675235"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6" name="Freeform 26"/>
          <p:cNvSpPr/>
          <p:nvPr/>
        </p:nvSpPr>
        <p:spPr>
          <a:xfrm rot="7026488" flipH="1">
            <a:off x="1830860" y="6534712"/>
            <a:ext cx="3358484" cy="3789155"/>
          </a:xfrm>
          <a:custGeom>
            <a:avLst/>
            <a:gdLst/>
            <a:ahLst/>
            <a:cxnLst/>
            <a:rect l="l" t="t" r="r" b="b"/>
            <a:pathLst>
              <a:path w="3358484" h="3789155">
                <a:moveTo>
                  <a:pt x="3358483" y="0"/>
                </a:moveTo>
                <a:lnTo>
                  <a:pt x="0" y="0"/>
                </a:lnTo>
                <a:lnTo>
                  <a:pt x="0" y="3789155"/>
                </a:lnTo>
                <a:lnTo>
                  <a:pt x="3358483" y="3789155"/>
                </a:lnTo>
                <a:lnTo>
                  <a:pt x="3358483"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4301" y="-896609"/>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3" name="Freeform 3"/>
          <p:cNvSpPr/>
          <p:nvPr/>
        </p:nvSpPr>
        <p:spPr>
          <a:xfrm>
            <a:off x="-394110" y="4837777"/>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4" name="Freeform 4"/>
          <p:cNvSpPr/>
          <p:nvPr/>
        </p:nvSpPr>
        <p:spPr>
          <a:xfrm>
            <a:off x="5961739" y="-886800"/>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5" name="Freeform 5"/>
          <p:cNvSpPr/>
          <p:nvPr/>
        </p:nvSpPr>
        <p:spPr>
          <a:xfrm>
            <a:off x="5951930" y="4847586"/>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6" name="Freeform 6"/>
          <p:cNvSpPr/>
          <p:nvPr/>
        </p:nvSpPr>
        <p:spPr>
          <a:xfrm>
            <a:off x="12307779" y="-876992"/>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7" name="Freeform 7"/>
          <p:cNvSpPr/>
          <p:nvPr/>
        </p:nvSpPr>
        <p:spPr>
          <a:xfrm>
            <a:off x="12297970" y="4857394"/>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8" name="Freeform 8"/>
          <p:cNvSpPr/>
          <p:nvPr/>
        </p:nvSpPr>
        <p:spPr>
          <a:xfrm flipH="1" flipV="1">
            <a:off x="14177425" y="-125322"/>
            <a:ext cx="5000881" cy="3473340"/>
          </a:xfrm>
          <a:custGeom>
            <a:avLst/>
            <a:gdLst/>
            <a:ahLst/>
            <a:cxnLst/>
            <a:rect l="l" t="t" r="r" b="b"/>
            <a:pathLst>
              <a:path w="5000881" h="3473340">
                <a:moveTo>
                  <a:pt x="5000882" y="3473340"/>
                </a:moveTo>
                <a:lnTo>
                  <a:pt x="0" y="3473340"/>
                </a:lnTo>
                <a:lnTo>
                  <a:pt x="0" y="0"/>
                </a:lnTo>
                <a:lnTo>
                  <a:pt x="5000882" y="0"/>
                </a:lnTo>
                <a:lnTo>
                  <a:pt x="5000882" y="347334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flipH="1" flipV="1">
            <a:off x="14177425" y="-766782"/>
            <a:ext cx="5924450" cy="4114800"/>
          </a:xfrm>
          <a:custGeom>
            <a:avLst/>
            <a:gdLst/>
            <a:ahLst/>
            <a:cxnLst/>
            <a:rect l="l" t="t" r="r" b="b"/>
            <a:pathLst>
              <a:path w="5924450" h="4114800">
                <a:moveTo>
                  <a:pt x="5924450" y="4114800"/>
                </a:moveTo>
                <a:lnTo>
                  <a:pt x="0" y="4114800"/>
                </a:lnTo>
                <a:lnTo>
                  <a:pt x="0" y="0"/>
                </a:lnTo>
                <a:lnTo>
                  <a:pt x="5924450" y="0"/>
                </a:lnTo>
                <a:lnTo>
                  <a:pt x="592445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10800000" flipH="1" flipV="1">
            <a:off x="-492293" y="7379939"/>
            <a:ext cx="5000881" cy="3473340"/>
          </a:xfrm>
          <a:custGeom>
            <a:avLst/>
            <a:gdLst/>
            <a:ahLst/>
            <a:cxnLst/>
            <a:rect l="l" t="t" r="r" b="b"/>
            <a:pathLst>
              <a:path w="5000881" h="3473340">
                <a:moveTo>
                  <a:pt x="5000881" y="3473339"/>
                </a:moveTo>
                <a:lnTo>
                  <a:pt x="0" y="3473339"/>
                </a:lnTo>
                <a:lnTo>
                  <a:pt x="0" y="0"/>
                </a:lnTo>
                <a:lnTo>
                  <a:pt x="5000881" y="0"/>
                </a:lnTo>
                <a:lnTo>
                  <a:pt x="5000881" y="3473339"/>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10800000" flipH="1" flipV="1">
            <a:off x="-1415862" y="7059209"/>
            <a:ext cx="5924450" cy="4114800"/>
          </a:xfrm>
          <a:custGeom>
            <a:avLst/>
            <a:gdLst/>
            <a:ahLst/>
            <a:cxnLst/>
            <a:rect l="l" t="t" r="r" b="b"/>
            <a:pathLst>
              <a:path w="5924450" h="4114800">
                <a:moveTo>
                  <a:pt x="5924450" y="4114800"/>
                </a:moveTo>
                <a:lnTo>
                  <a:pt x="0" y="4114800"/>
                </a:lnTo>
                <a:lnTo>
                  <a:pt x="0" y="0"/>
                </a:lnTo>
                <a:lnTo>
                  <a:pt x="5924450" y="0"/>
                </a:lnTo>
                <a:lnTo>
                  <a:pt x="592445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rot="5400000">
            <a:off x="5241276" y="-356454"/>
            <a:ext cx="7757540" cy="12396716"/>
          </a:xfrm>
          <a:custGeom>
            <a:avLst/>
            <a:gdLst/>
            <a:ahLst/>
            <a:cxnLst/>
            <a:rect l="l" t="t" r="r" b="b"/>
            <a:pathLst>
              <a:path w="7757540" h="12396716">
                <a:moveTo>
                  <a:pt x="0" y="0"/>
                </a:moveTo>
                <a:lnTo>
                  <a:pt x="7757540" y="0"/>
                </a:lnTo>
                <a:lnTo>
                  <a:pt x="7757540" y="12396716"/>
                </a:lnTo>
                <a:lnTo>
                  <a:pt x="0" y="12396716"/>
                </a:lnTo>
                <a:lnTo>
                  <a:pt x="0" y="0"/>
                </a:lnTo>
                <a:close/>
              </a:path>
            </a:pathLst>
          </a:custGeom>
          <a:blipFill>
            <a:blip r:embed="rId7"/>
            <a:stretch>
              <a:fillRect l="-11102" r="-8748"/>
            </a:stretch>
          </a:blipFill>
        </p:spPr>
      </p:sp>
      <p:sp>
        <p:nvSpPr>
          <p:cNvPr id="13" name="TextBox 13"/>
          <p:cNvSpPr txBox="1"/>
          <p:nvPr/>
        </p:nvSpPr>
        <p:spPr>
          <a:xfrm>
            <a:off x="3853809" y="667992"/>
            <a:ext cx="10580382" cy="943356"/>
          </a:xfrm>
          <a:prstGeom prst="rect">
            <a:avLst/>
          </a:prstGeom>
        </p:spPr>
        <p:txBody>
          <a:bodyPr lIns="0" tIns="0" rIns="0" bIns="0" rtlCol="0" anchor="t">
            <a:spAutoFit/>
          </a:bodyPr>
          <a:lstStyle/>
          <a:p>
            <a:pPr algn="ctr">
              <a:lnSpc>
                <a:spcPts val="7392"/>
              </a:lnSpc>
            </a:pPr>
            <a:r>
              <a:rPr lang="en-US" sz="6600" spc="561">
                <a:solidFill>
                  <a:srgbClr val="000000"/>
                </a:solidFill>
                <a:latin typeface="TAN Headline"/>
                <a:ea typeface="TAN Headline"/>
                <a:cs typeface="TAN Headline"/>
                <a:sym typeface="TAN Headline"/>
              </a:rPr>
              <a:t>PROJECT VIEW</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4301" y="-896609"/>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3" name="Freeform 3"/>
          <p:cNvSpPr/>
          <p:nvPr/>
        </p:nvSpPr>
        <p:spPr>
          <a:xfrm>
            <a:off x="-394110" y="4837777"/>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4" name="Freeform 4"/>
          <p:cNvSpPr/>
          <p:nvPr/>
        </p:nvSpPr>
        <p:spPr>
          <a:xfrm>
            <a:off x="5961739" y="-886800"/>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5" name="Freeform 5"/>
          <p:cNvSpPr/>
          <p:nvPr/>
        </p:nvSpPr>
        <p:spPr>
          <a:xfrm>
            <a:off x="5951930" y="4847586"/>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6" name="Freeform 6"/>
          <p:cNvSpPr/>
          <p:nvPr/>
        </p:nvSpPr>
        <p:spPr>
          <a:xfrm>
            <a:off x="12307779" y="-876992"/>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7" name="Freeform 7"/>
          <p:cNvSpPr/>
          <p:nvPr/>
        </p:nvSpPr>
        <p:spPr>
          <a:xfrm>
            <a:off x="12297970" y="4857394"/>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8" name="Freeform 8"/>
          <p:cNvSpPr/>
          <p:nvPr/>
        </p:nvSpPr>
        <p:spPr>
          <a:xfrm flipH="1" flipV="1">
            <a:off x="14177425" y="-125322"/>
            <a:ext cx="5000881" cy="3473340"/>
          </a:xfrm>
          <a:custGeom>
            <a:avLst/>
            <a:gdLst/>
            <a:ahLst/>
            <a:cxnLst/>
            <a:rect l="l" t="t" r="r" b="b"/>
            <a:pathLst>
              <a:path w="5000881" h="3473340">
                <a:moveTo>
                  <a:pt x="5000882" y="3473340"/>
                </a:moveTo>
                <a:lnTo>
                  <a:pt x="0" y="3473340"/>
                </a:lnTo>
                <a:lnTo>
                  <a:pt x="0" y="0"/>
                </a:lnTo>
                <a:lnTo>
                  <a:pt x="5000882" y="0"/>
                </a:lnTo>
                <a:lnTo>
                  <a:pt x="5000882" y="347334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flipH="1" flipV="1">
            <a:off x="14177425" y="-766782"/>
            <a:ext cx="5924450" cy="4114800"/>
          </a:xfrm>
          <a:custGeom>
            <a:avLst/>
            <a:gdLst/>
            <a:ahLst/>
            <a:cxnLst/>
            <a:rect l="l" t="t" r="r" b="b"/>
            <a:pathLst>
              <a:path w="5924450" h="4114800">
                <a:moveTo>
                  <a:pt x="5924450" y="4114800"/>
                </a:moveTo>
                <a:lnTo>
                  <a:pt x="0" y="4114800"/>
                </a:lnTo>
                <a:lnTo>
                  <a:pt x="0" y="0"/>
                </a:lnTo>
                <a:lnTo>
                  <a:pt x="5924450" y="0"/>
                </a:lnTo>
                <a:lnTo>
                  <a:pt x="592445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10800000" flipH="1" flipV="1">
            <a:off x="-262609" y="6813660"/>
            <a:ext cx="5000881" cy="3473340"/>
          </a:xfrm>
          <a:custGeom>
            <a:avLst/>
            <a:gdLst/>
            <a:ahLst/>
            <a:cxnLst/>
            <a:rect l="l" t="t" r="r" b="b"/>
            <a:pathLst>
              <a:path w="5000881" h="3473340">
                <a:moveTo>
                  <a:pt x="5000881" y="3473340"/>
                </a:moveTo>
                <a:lnTo>
                  <a:pt x="0" y="3473340"/>
                </a:lnTo>
                <a:lnTo>
                  <a:pt x="0" y="0"/>
                </a:lnTo>
                <a:lnTo>
                  <a:pt x="5000881" y="0"/>
                </a:lnTo>
                <a:lnTo>
                  <a:pt x="5000881" y="347334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10800000" flipH="1" flipV="1">
            <a:off x="-900309" y="7059209"/>
            <a:ext cx="5924450" cy="4114800"/>
          </a:xfrm>
          <a:custGeom>
            <a:avLst/>
            <a:gdLst/>
            <a:ahLst/>
            <a:cxnLst/>
            <a:rect l="l" t="t" r="r" b="b"/>
            <a:pathLst>
              <a:path w="5924450" h="4114800">
                <a:moveTo>
                  <a:pt x="5924450" y="4114800"/>
                </a:moveTo>
                <a:lnTo>
                  <a:pt x="0" y="4114800"/>
                </a:lnTo>
                <a:lnTo>
                  <a:pt x="0" y="0"/>
                </a:lnTo>
                <a:lnTo>
                  <a:pt x="5924450" y="0"/>
                </a:lnTo>
                <a:lnTo>
                  <a:pt x="592445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0" y="0"/>
            <a:ext cx="8972323" cy="5787148"/>
          </a:xfrm>
          <a:custGeom>
            <a:avLst/>
            <a:gdLst/>
            <a:ahLst/>
            <a:cxnLst/>
            <a:rect l="l" t="t" r="r" b="b"/>
            <a:pathLst>
              <a:path w="8972323" h="5787148">
                <a:moveTo>
                  <a:pt x="0" y="0"/>
                </a:moveTo>
                <a:lnTo>
                  <a:pt x="8972323" y="0"/>
                </a:lnTo>
                <a:lnTo>
                  <a:pt x="8972323" y="5787148"/>
                </a:lnTo>
                <a:lnTo>
                  <a:pt x="0" y="5787148"/>
                </a:lnTo>
                <a:lnTo>
                  <a:pt x="0" y="0"/>
                </a:lnTo>
                <a:close/>
              </a:path>
            </a:pathLst>
          </a:custGeom>
          <a:blipFill>
            <a:blip r:embed="rId7"/>
            <a:stretch>
              <a:fillRect/>
            </a:stretch>
          </a:blipFill>
        </p:spPr>
      </p:sp>
      <p:sp>
        <p:nvSpPr>
          <p:cNvPr id="13" name="Freeform 13"/>
          <p:cNvSpPr/>
          <p:nvPr/>
        </p:nvSpPr>
        <p:spPr>
          <a:xfrm>
            <a:off x="8972323" y="4837777"/>
            <a:ext cx="9167954" cy="5351793"/>
          </a:xfrm>
          <a:custGeom>
            <a:avLst/>
            <a:gdLst/>
            <a:ahLst/>
            <a:cxnLst/>
            <a:rect l="l" t="t" r="r" b="b"/>
            <a:pathLst>
              <a:path w="9167954" h="5351793">
                <a:moveTo>
                  <a:pt x="0" y="0"/>
                </a:moveTo>
                <a:lnTo>
                  <a:pt x="9167954" y="0"/>
                </a:lnTo>
                <a:lnTo>
                  <a:pt x="9167954" y="5351793"/>
                </a:lnTo>
                <a:lnTo>
                  <a:pt x="0" y="5351793"/>
                </a:lnTo>
                <a:lnTo>
                  <a:pt x="0" y="0"/>
                </a:lnTo>
                <a:close/>
              </a:path>
            </a:pathLst>
          </a:custGeom>
          <a:blipFill>
            <a:blip r:embed="rId8"/>
            <a:stretch>
              <a:fillRect/>
            </a:stretch>
          </a:blipFill>
        </p:spPr>
      </p:sp>
      <p:sp>
        <p:nvSpPr>
          <p:cNvPr id="14" name="Freeform 14"/>
          <p:cNvSpPr/>
          <p:nvPr/>
        </p:nvSpPr>
        <p:spPr>
          <a:xfrm>
            <a:off x="10215579" y="723420"/>
            <a:ext cx="4184400" cy="3705096"/>
          </a:xfrm>
          <a:custGeom>
            <a:avLst/>
            <a:gdLst/>
            <a:ahLst/>
            <a:cxnLst/>
            <a:rect l="l" t="t" r="r" b="b"/>
            <a:pathLst>
              <a:path w="4184400" h="3705096">
                <a:moveTo>
                  <a:pt x="0" y="0"/>
                </a:moveTo>
                <a:lnTo>
                  <a:pt x="4184400" y="0"/>
                </a:lnTo>
                <a:lnTo>
                  <a:pt x="4184400" y="3705096"/>
                </a:lnTo>
                <a:lnTo>
                  <a:pt x="0" y="37050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3912464" y="6034101"/>
            <a:ext cx="4098550" cy="3629079"/>
          </a:xfrm>
          <a:custGeom>
            <a:avLst/>
            <a:gdLst/>
            <a:ahLst/>
            <a:cxnLst/>
            <a:rect l="l" t="t" r="r" b="b"/>
            <a:pathLst>
              <a:path w="4098550" h="3629079">
                <a:moveTo>
                  <a:pt x="0" y="0"/>
                </a:moveTo>
                <a:lnTo>
                  <a:pt x="4098549" y="0"/>
                </a:lnTo>
                <a:lnTo>
                  <a:pt x="4098549" y="3629080"/>
                </a:lnTo>
                <a:lnTo>
                  <a:pt x="0" y="362908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TextBox 16"/>
          <p:cNvSpPr txBox="1"/>
          <p:nvPr/>
        </p:nvSpPr>
        <p:spPr>
          <a:xfrm>
            <a:off x="10869274" y="2290557"/>
            <a:ext cx="3308152" cy="908813"/>
          </a:xfrm>
          <a:prstGeom prst="rect">
            <a:avLst/>
          </a:prstGeom>
        </p:spPr>
        <p:txBody>
          <a:bodyPr lIns="0" tIns="0" rIns="0" bIns="0" rtlCol="0" anchor="t">
            <a:spAutoFit/>
          </a:bodyPr>
          <a:lstStyle/>
          <a:p>
            <a:pPr algn="ctr">
              <a:lnSpc>
                <a:spcPts val="3584"/>
              </a:lnSpc>
            </a:pPr>
            <a:r>
              <a:rPr lang="en-US" sz="3200" spc="272">
                <a:solidFill>
                  <a:srgbClr val="000000"/>
                </a:solidFill>
                <a:latin typeface="TAN Headline"/>
                <a:ea typeface="TAN Headline"/>
                <a:cs typeface="TAN Headline"/>
                <a:sym typeface="TAN Headline"/>
              </a:rPr>
              <a:t>MOSQUITTO</a:t>
            </a:r>
          </a:p>
          <a:p>
            <a:pPr algn="ctr">
              <a:lnSpc>
                <a:spcPts val="3584"/>
              </a:lnSpc>
            </a:pPr>
            <a:r>
              <a:rPr lang="en-US" sz="3200" spc="272">
                <a:solidFill>
                  <a:srgbClr val="000000"/>
                </a:solidFill>
                <a:latin typeface="TAN Headline"/>
                <a:ea typeface="TAN Headline"/>
                <a:cs typeface="TAN Headline"/>
                <a:sym typeface="TAN Headline"/>
              </a:rPr>
              <a:t>BROKER</a:t>
            </a:r>
          </a:p>
        </p:txBody>
      </p:sp>
      <p:sp>
        <p:nvSpPr>
          <p:cNvPr id="17" name="TextBox 17"/>
          <p:cNvSpPr txBox="1"/>
          <p:nvPr/>
        </p:nvSpPr>
        <p:spPr>
          <a:xfrm>
            <a:off x="4776847" y="7187112"/>
            <a:ext cx="2330549" cy="1363219"/>
          </a:xfrm>
          <a:prstGeom prst="rect">
            <a:avLst/>
          </a:prstGeom>
        </p:spPr>
        <p:txBody>
          <a:bodyPr lIns="0" tIns="0" rIns="0" bIns="0" rtlCol="0" anchor="t">
            <a:spAutoFit/>
          </a:bodyPr>
          <a:lstStyle/>
          <a:p>
            <a:pPr algn="ctr">
              <a:lnSpc>
                <a:spcPts val="5376"/>
              </a:lnSpc>
            </a:pPr>
            <a:r>
              <a:rPr lang="en-US" sz="4800" spc="408">
                <a:solidFill>
                  <a:srgbClr val="242D61"/>
                </a:solidFill>
                <a:latin typeface="TAN Headline"/>
                <a:ea typeface="TAN Headline"/>
                <a:cs typeface="TAN Headline"/>
                <a:sym typeface="TAN Headline"/>
              </a:rPr>
              <a:t>NODE</a:t>
            </a:r>
          </a:p>
          <a:p>
            <a:pPr algn="ctr">
              <a:lnSpc>
                <a:spcPts val="5376"/>
              </a:lnSpc>
            </a:pPr>
            <a:r>
              <a:rPr lang="en-US" sz="4800" spc="408">
                <a:solidFill>
                  <a:srgbClr val="242D61"/>
                </a:solidFill>
                <a:latin typeface="TAN Headline"/>
                <a:ea typeface="TAN Headline"/>
                <a:cs typeface="TAN Headline"/>
                <a:sym typeface="TAN Headline"/>
              </a:rPr>
              <a:t>-RED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4301" y="-896609"/>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3" name="Freeform 3"/>
          <p:cNvSpPr/>
          <p:nvPr/>
        </p:nvSpPr>
        <p:spPr>
          <a:xfrm>
            <a:off x="-394110" y="4837777"/>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4" name="Freeform 4"/>
          <p:cNvSpPr/>
          <p:nvPr/>
        </p:nvSpPr>
        <p:spPr>
          <a:xfrm>
            <a:off x="5961739" y="-886800"/>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5" name="Freeform 5"/>
          <p:cNvSpPr/>
          <p:nvPr/>
        </p:nvSpPr>
        <p:spPr>
          <a:xfrm>
            <a:off x="5951930" y="4847586"/>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6" name="Freeform 6"/>
          <p:cNvSpPr/>
          <p:nvPr/>
        </p:nvSpPr>
        <p:spPr>
          <a:xfrm>
            <a:off x="12307779" y="-876992"/>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7" name="Freeform 7"/>
          <p:cNvSpPr/>
          <p:nvPr/>
        </p:nvSpPr>
        <p:spPr>
          <a:xfrm>
            <a:off x="12297970" y="4857394"/>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8" name="Freeform 8"/>
          <p:cNvSpPr/>
          <p:nvPr/>
        </p:nvSpPr>
        <p:spPr>
          <a:xfrm flipH="1" flipV="1">
            <a:off x="14177425" y="-125322"/>
            <a:ext cx="5000881" cy="3473340"/>
          </a:xfrm>
          <a:custGeom>
            <a:avLst/>
            <a:gdLst/>
            <a:ahLst/>
            <a:cxnLst/>
            <a:rect l="l" t="t" r="r" b="b"/>
            <a:pathLst>
              <a:path w="5000881" h="3473340">
                <a:moveTo>
                  <a:pt x="5000882" y="3473340"/>
                </a:moveTo>
                <a:lnTo>
                  <a:pt x="0" y="3473340"/>
                </a:lnTo>
                <a:lnTo>
                  <a:pt x="0" y="0"/>
                </a:lnTo>
                <a:lnTo>
                  <a:pt x="5000882" y="0"/>
                </a:lnTo>
                <a:lnTo>
                  <a:pt x="5000882" y="347334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flipH="1" flipV="1">
            <a:off x="14177425" y="-766782"/>
            <a:ext cx="5924450" cy="4114800"/>
          </a:xfrm>
          <a:custGeom>
            <a:avLst/>
            <a:gdLst/>
            <a:ahLst/>
            <a:cxnLst/>
            <a:rect l="l" t="t" r="r" b="b"/>
            <a:pathLst>
              <a:path w="5924450" h="4114800">
                <a:moveTo>
                  <a:pt x="5924450" y="4114800"/>
                </a:moveTo>
                <a:lnTo>
                  <a:pt x="0" y="4114800"/>
                </a:lnTo>
                <a:lnTo>
                  <a:pt x="0" y="0"/>
                </a:lnTo>
                <a:lnTo>
                  <a:pt x="5924450" y="0"/>
                </a:lnTo>
                <a:lnTo>
                  <a:pt x="592445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10800000" flipH="1" flipV="1">
            <a:off x="-394110" y="7221811"/>
            <a:ext cx="5000881" cy="3473340"/>
          </a:xfrm>
          <a:custGeom>
            <a:avLst/>
            <a:gdLst/>
            <a:ahLst/>
            <a:cxnLst/>
            <a:rect l="l" t="t" r="r" b="b"/>
            <a:pathLst>
              <a:path w="5000881" h="3473340">
                <a:moveTo>
                  <a:pt x="5000881" y="3473339"/>
                </a:moveTo>
                <a:lnTo>
                  <a:pt x="0" y="3473339"/>
                </a:lnTo>
                <a:lnTo>
                  <a:pt x="0" y="0"/>
                </a:lnTo>
                <a:lnTo>
                  <a:pt x="5000881" y="0"/>
                </a:lnTo>
                <a:lnTo>
                  <a:pt x="5000881" y="3473339"/>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10800000" flipH="1" flipV="1">
            <a:off x="-1186178" y="7447632"/>
            <a:ext cx="5924450" cy="4114800"/>
          </a:xfrm>
          <a:custGeom>
            <a:avLst/>
            <a:gdLst/>
            <a:ahLst/>
            <a:cxnLst/>
            <a:rect l="l" t="t" r="r" b="b"/>
            <a:pathLst>
              <a:path w="5924450" h="4114800">
                <a:moveTo>
                  <a:pt x="5924450" y="4114800"/>
                </a:moveTo>
                <a:lnTo>
                  <a:pt x="0" y="4114800"/>
                </a:lnTo>
                <a:lnTo>
                  <a:pt x="0" y="0"/>
                </a:lnTo>
                <a:lnTo>
                  <a:pt x="5924450" y="0"/>
                </a:lnTo>
                <a:lnTo>
                  <a:pt x="592445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2783814" y="2590944"/>
            <a:ext cx="13285947" cy="6667356"/>
          </a:xfrm>
          <a:custGeom>
            <a:avLst/>
            <a:gdLst/>
            <a:ahLst/>
            <a:cxnLst/>
            <a:rect l="l" t="t" r="r" b="b"/>
            <a:pathLst>
              <a:path w="13285947" h="6667356">
                <a:moveTo>
                  <a:pt x="0" y="0"/>
                </a:moveTo>
                <a:lnTo>
                  <a:pt x="13285947" y="0"/>
                </a:lnTo>
                <a:lnTo>
                  <a:pt x="13285947" y="6667356"/>
                </a:lnTo>
                <a:lnTo>
                  <a:pt x="0" y="6667356"/>
                </a:lnTo>
                <a:lnTo>
                  <a:pt x="0" y="0"/>
                </a:lnTo>
                <a:close/>
              </a:path>
            </a:pathLst>
          </a:custGeom>
          <a:blipFill>
            <a:blip r:embed="rId7"/>
            <a:stretch>
              <a:fillRect b="-2125"/>
            </a:stretch>
          </a:blipFill>
        </p:spPr>
      </p:sp>
      <p:sp>
        <p:nvSpPr>
          <p:cNvPr id="13" name="Freeform 13"/>
          <p:cNvSpPr/>
          <p:nvPr/>
        </p:nvSpPr>
        <p:spPr>
          <a:xfrm>
            <a:off x="3214928" y="350532"/>
            <a:ext cx="10734557" cy="1990772"/>
          </a:xfrm>
          <a:custGeom>
            <a:avLst/>
            <a:gdLst/>
            <a:ahLst/>
            <a:cxnLst/>
            <a:rect l="l" t="t" r="r" b="b"/>
            <a:pathLst>
              <a:path w="10734557" h="1990772">
                <a:moveTo>
                  <a:pt x="0" y="0"/>
                </a:moveTo>
                <a:lnTo>
                  <a:pt x="10734557" y="0"/>
                </a:lnTo>
                <a:lnTo>
                  <a:pt x="10734557" y="1990772"/>
                </a:lnTo>
                <a:lnTo>
                  <a:pt x="0" y="19907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4382686" y="1078455"/>
            <a:ext cx="8737699" cy="563500"/>
          </a:xfrm>
          <a:prstGeom prst="rect">
            <a:avLst/>
          </a:prstGeom>
        </p:spPr>
        <p:txBody>
          <a:bodyPr lIns="0" tIns="0" rIns="0" bIns="0" rtlCol="0" anchor="t">
            <a:spAutoFit/>
          </a:bodyPr>
          <a:lstStyle/>
          <a:p>
            <a:pPr algn="ctr">
              <a:lnSpc>
                <a:spcPts val="4368"/>
              </a:lnSpc>
            </a:pPr>
            <a:r>
              <a:rPr lang="en-US" sz="3900" spc="331">
                <a:solidFill>
                  <a:srgbClr val="000000"/>
                </a:solidFill>
                <a:latin typeface="TAN Headline"/>
                <a:ea typeface="TAN Headline"/>
                <a:cs typeface="TAN Headline"/>
                <a:sym typeface="TAN Headline"/>
              </a:rPr>
              <a:t>SERIAL MONITOR DISPLAY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4301" y="-896609"/>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3" name="Freeform 3"/>
          <p:cNvSpPr/>
          <p:nvPr/>
        </p:nvSpPr>
        <p:spPr>
          <a:xfrm>
            <a:off x="-394110" y="4837777"/>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4" name="Freeform 4"/>
          <p:cNvSpPr/>
          <p:nvPr/>
        </p:nvSpPr>
        <p:spPr>
          <a:xfrm>
            <a:off x="5961739" y="-886800"/>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5" name="Freeform 5"/>
          <p:cNvSpPr/>
          <p:nvPr/>
        </p:nvSpPr>
        <p:spPr>
          <a:xfrm>
            <a:off x="5951930" y="4847586"/>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6" name="Freeform 6"/>
          <p:cNvSpPr/>
          <p:nvPr/>
        </p:nvSpPr>
        <p:spPr>
          <a:xfrm>
            <a:off x="12307779" y="-876992"/>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7" name="Freeform 7"/>
          <p:cNvSpPr/>
          <p:nvPr/>
        </p:nvSpPr>
        <p:spPr>
          <a:xfrm>
            <a:off x="12297970" y="4857394"/>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8" name="Freeform 8"/>
          <p:cNvSpPr/>
          <p:nvPr/>
        </p:nvSpPr>
        <p:spPr>
          <a:xfrm flipH="1" flipV="1">
            <a:off x="14177425" y="-125322"/>
            <a:ext cx="5000881" cy="3473340"/>
          </a:xfrm>
          <a:custGeom>
            <a:avLst/>
            <a:gdLst/>
            <a:ahLst/>
            <a:cxnLst/>
            <a:rect l="l" t="t" r="r" b="b"/>
            <a:pathLst>
              <a:path w="5000881" h="3473340">
                <a:moveTo>
                  <a:pt x="5000882" y="3473340"/>
                </a:moveTo>
                <a:lnTo>
                  <a:pt x="0" y="3473340"/>
                </a:lnTo>
                <a:lnTo>
                  <a:pt x="0" y="0"/>
                </a:lnTo>
                <a:lnTo>
                  <a:pt x="5000882" y="0"/>
                </a:lnTo>
                <a:lnTo>
                  <a:pt x="5000882" y="347334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flipH="1" flipV="1">
            <a:off x="14177425" y="-766782"/>
            <a:ext cx="5924450" cy="4114800"/>
          </a:xfrm>
          <a:custGeom>
            <a:avLst/>
            <a:gdLst/>
            <a:ahLst/>
            <a:cxnLst/>
            <a:rect l="l" t="t" r="r" b="b"/>
            <a:pathLst>
              <a:path w="5924450" h="4114800">
                <a:moveTo>
                  <a:pt x="5924450" y="4114800"/>
                </a:moveTo>
                <a:lnTo>
                  <a:pt x="0" y="4114800"/>
                </a:lnTo>
                <a:lnTo>
                  <a:pt x="0" y="0"/>
                </a:lnTo>
                <a:lnTo>
                  <a:pt x="5924450" y="0"/>
                </a:lnTo>
                <a:lnTo>
                  <a:pt x="592445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10800000" flipH="1" flipV="1">
            <a:off x="-394110" y="7221811"/>
            <a:ext cx="5000881" cy="3473340"/>
          </a:xfrm>
          <a:custGeom>
            <a:avLst/>
            <a:gdLst/>
            <a:ahLst/>
            <a:cxnLst/>
            <a:rect l="l" t="t" r="r" b="b"/>
            <a:pathLst>
              <a:path w="5000881" h="3473340">
                <a:moveTo>
                  <a:pt x="5000881" y="3473339"/>
                </a:moveTo>
                <a:lnTo>
                  <a:pt x="0" y="3473339"/>
                </a:lnTo>
                <a:lnTo>
                  <a:pt x="0" y="0"/>
                </a:lnTo>
                <a:lnTo>
                  <a:pt x="5000881" y="0"/>
                </a:lnTo>
                <a:lnTo>
                  <a:pt x="5000881" y="3473339"/>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10800000" flipH="1" flipV="1">
            <a:off x="-1058730" y="7221811"/>
            <a:ext cx="5924450" cy="4114800"/>
          </a:xfrm>
          <a:custGeom>
            <a:avLst/>
            <a:gdLst/>
            <a:ahLst/>
            <a:cxnLst/>
            <a:rect l="l" t="t" r="r" b="b"/>
            <a:pathLst>
              <a:path w="5924450" h="4114800">
                <a:moveTo>
                  <a:pt x="5924450" y="4114800"/>
                </a:moveTo>
                <a:lnTo>
                  <a:pt x="0" y="4114800"/>
                </a:lnTo>
                <a:lnTo>
                  <a:pt x="0" y="0"/>
                </a:lnTo>
                <a:lnTo>
                  <a:pt x="5924450" y="0"/>
                </a:lnTo>
                <a:lnTo>
                  <a:pt x="592445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8013779" y="4728127"/>
            <a:ext cx="10274221" cy="5558873"/>
          </a:xfrm>
          <a:custGeom>
            <a:avLst/>
            <a:gdLst/>
            <a:ahLst/>
            <a:cxnLst/>
            <a:rect l="l" t="t" r="r" b="b"/>
            <a:pathLst>
              <a:path w="10274221" h="5558873">
                <a:moveTo>
                  <a:pt x="0" y="0"/>
                </a:moveTo>
                <a:lnTo>
                  <a:pt x="10274221" y="0"/>
                </a:lnTo>
                <a:lnTo>
                  <a:pt x="10274221" y="5558873"/>
                </a:lnTo>
                <a:lnTo>
                  <a:pt x="0" y="5558873"/>
                </a:lnTo>
                <a:lnTo>
                  <a:pt x="0" y="0"/>
                </a:lnTo>
                <a:close/>
              </a:path>
            </a:pathLst>
          </a:custGeom>
          <a:blipFill>
            <a:blip r:embed="rId7"/>
            <a:stretch>
              <a:fillRect t="-1659" r="-692"/>
            </a:stretch>
          </a:blipFill>
        </p:spPr>
      </p:sp>
      <p:sp>
        <p:nvSpPr>
          <p:cNvPr id="13" name="Freeform 13"/>
          <p:cNvSpPr/>
          <p:nvPr/>
        </p:nvSpPr>
        <p:spPr>
          <a:xfrm>
            <a:off x="59526" y="-125322"/>
            <a:ext cx="9070328" cy="4853449"/>
          </a:xfrm>
          <a:custGeom>
            <a:avLst/>
            <a:gdLst/>
            <a:ahLst/>
            <a:cxnLst/>
            <a:rect l="l" t="t" r="r" b="b"/>
            <a:pathLst>
              <a:path w="9070328" h="4853449">
                <a:moveTo>
                  <a:pt x="0" y="0"/>
                </a:moveTo>
                <a:lnTo>
                  <a:pt x="9070328" y="0"/>
                </a:lnTo>
                <a:lnTo>
                  <a:pt x="9070328" y="4853449"/>
                </a:lnTo>
                <a:lnTo>
                  <a:pt x="0" y="4853449"/>
                </a:lnTo>
                <a:lnTo>
                  <a:pt x="0" y="0"/>
                </a:lnTo>
                <a:close/>
              </a:path>
            </a:pathLst>
          </a:custGeom>
          <a:blipFill>
            <a:blip r:embed="rId8"/>
            <a:stretch>
              <a:fillRect b="-4655"/>
            </a:stretch>
          </a:blipFill>
        </p:spPr>
      </p:sp>
      <p:sp>
        <p:nvSpPr>
          <p:cNvPr id="14" name="Freeform 14"/>
          <p:cNvSpPr/>
          <p:nvPr/>
        </p:nvSpPr>
        <p:spPr>
          <a:xfrm rot="1733084">
            <a:off x="10725361" y="516080"/>
            <a:ext cx="4832006" cy="3689896"/>
          </a:xfrm>
          <a:custGeom>
            <a:avLst/>
            <a:gdLst/>
            <a:ahLst/>
            <a:cxnLst/>
            <a:rect l="l" t="t" r="r" b="b"/>
            <a:pathLst>
              <a:path w="4832006" h="3689896">
                <a:moveTo>
                  <a:pt x="0" y="0"/>
                </a:moveTo>
                <a:lnTo>
                  <a:pt x="4832007" y="0"/>
                </a:lnTo>
                <a:lnTo>
                  <a:pt x="4832007" y="3689896"/>
                </a:lnTo>
                <a:lnTo>
                  <a:pt x="0" y="36898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TextBox 15"/>
          <p:cNvSpPr txBox="1"/>
          <p:nvPr/>
        </p:nvSpPr>
        <p:spPr>
          <a:xfrm>
            <a:off x="11931937" y="1856710"/>
            <a:ext cx="2850356" cy="1415162"/>
          </a:xfrm>
          <a:prstGeom prst="rect">
            <a:avLst/>
          </a:prstGeom>
        </p:spPr>
        <p:txBody>
          <a:bodyPr lIns="0" tIns="0" rIns="0" bIns="0" rtlCol="0" anchor="t">
            <a:spAutoFit/>
          </a:bodyPr>
          <a:lstStyle/>
          <a:p>
            <a:pPr algn="ctr">
              <a:lnSpc>
                <a:spcPts val="3808"/>
              </a:lnSpc>
            </a:pPr>
            <a:r>
              <a:rPr lang="en-US" sz="3400" spc="289">
                <a:solidFill>
                  <a:srgbClr val="000000"/>
                </a:solidFill>
                <a:latin typeface="TAN Headline"/>
                <a:ea typeface="TAN Headline"/>
                <a:cs typeface="TAN Headline"/>
                <a:sym typeface="TAN Headline"/>
              </a:rPr>
              <a:t>MQTTP </a:t>
            </a:r>
          </a:p>
          <a:p>
            <a:pPr algn="ctr">
              <a:lnSpc>
                <a:spcPts val="3696"/>
              </a:lnSpc>
            </a:pPr>
            <a:r>
              <a:rPr lang="en-US" sz="3300" spc="280">
                <a:solidFill>
                  <a:srgbClr val="000000"/>
                </a:solidFill>
                <a:latin typeface="TAN Headline"/>
                <a:ea typeface="TAN Headline"/>
                <a:cs typeface="TAN Headline"/>
                <a:sym typeface="TAN Headline"/>
              </a:rPr>
              <a:t>DISPLAY-1</a:t>
            </a:r>
          </a:p>
          <a:p>
            <a:pPr algn="ctr">
              <a:lnSpc>
                <a:spcPts val="3696"/>
              </a:lnSpc>
            </a:pPr>
            <a:r>
              <a:rPr lang="en-US" sz="3300" spc="280">
                <a:solidFill>
                  <a:srgbClr val="000000"/>
                </a:solidFill>
                <a:latin typeface="TAN Headline"/>
                <a:ea typeface="TAN Headline"/>
                <a:cs typeface="TAN Headline"/>
                <a:sym typeface="TAN Headline"/>
              </a:rPr>
              <a:t>(INITIAL)</a:t>
            </a:r>
          </a:p>
        </p:txBody>
      </p:sp>
      <p:sp>
        <p:nvSpPr>
          <p:cNvPr id="16" name="Freeform 16"/>
          <p:cNvSpPr/>
          <p:nvPr/>
        </p:nvSpPr>
        <p:spPr>
          <a:xfrm rot="1733084">
            <a:off x="1867780" y="5146971"/>
            <a:ext cx="4832006" cy="3689896"/>
          </a:xfrm>
          <a:custGeom>
            <a:avLst/>
            <a:gdLst/>
            <a:ahLst/>
            <a:cxnLst/>
            <a:rect l="l" t="t" r="r" b="b"/>
            <a:pathLst>
              <a:path w="4832006" h="3689896">
                <a:moveTo>
                  <a:pt x="0" y="0"/>
                </a:moveTo>
                <a:lnTo>
                  <a:pt x="4832006" y="0"/>
                </a:lnTo>
                <a:lnTo>
                  <a:pt x="4832006" y="3689896"/>
                </a:lnTo>
                <a:lnTo>
                  <a:pt x="0" y="36898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TextBox 17"/>
          <p:cNvSpPr txBox="1"/>
          <p:nvPr/>
        </p:nvSpPr>
        <p:spPr>
          <a:xfrm>
            <a:off x="2820093" y="6712223"/>
            <a:ext cx="3317478" cy="1027685"/>
          </a:xfrm>
          <a:prstGeom prst="rect">
            <a:avLst/>
          </a:prstGeom>
        </p:spPr>
        <p:txBody>
          <a:bodyPr lIns="0" tIns="0" rIns="0" bIns="0" rtlCol="0" anchor="t">
            <a:spAutoFit/>
          </a:bodyPr>
          <a:lstStyle/>
          <a:p>
            <a:pPr algn="ctr">
              <a:lnSpc>
                <a:spcPts val="4144"/>
              </a:lnSpc>
            </a:pPr>
            <a:r>
              <a:rPr lang="en-US" sz="3700" spc="314">
                <a:solidFill>
                  <a:srgbClr val="000000"/>
                </a:solidFill>
                <a:latin typeface="TAN Headline"/>
                <a:ea typeface="TAN Headline"/>
                <a:cs typeface="TAN Headline"/>
                <a:sym typeface="TAN Headline"/>
              </a:rPr>
              <a:t>MQTTP </a:t>
            </a:r>
          </a:p>
          <a:p>
            <a:pPr algn="ctr">
              <a:lnSpc>
                <a:spcPts val="4032"/>
              </a:lnSpc>
            </a:pPr>
            <a:r>
              <a:rPr lang="en-US" sz="3600" spc="306">
                <a:solidFill>
                  <a:srgbClr val="000000"/>
                </a:solidFill>
                <a:latin typeface="TAN Headline"/>
                <a:ea typeface="TAN Headline"/>
                <a:cs typeface="TAN Headline"/>
                <a:sym typeface="TAN Headline"/>
              </a:rPr>
              <a:t>DISPLAY-2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4301" y="-896609"/>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3" name="Freeform 3"/>
          <p:cNvSpPr/>
          <p:nvPr/>
        </p:nvSpPr>
        <p:spPr>
          <a:xfrm>
            <a:off x="-394110" y="4837777"/>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4" name="Freeform 4"/>
          <p:cNvSpPr/>
          <p:nvPr/>
        </p:nvSpPr>
        <p:spPr>
          <a:xfrm>
            <a:off x="5961739" y="-886800"/>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5" name="Freeform 5"/>
          <p:cNvSpPr/>
          <p:nvPr/>
        </p:nvSpPr>
        <p:spPr>
          <a:xfrm>
            <a:off x="5951930" y="4847586"/>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6" name="Freeform 6"/>
          <p:cNvSpPr/>
          <p:nvPr/>
        </p:nvSpPr>
        <p:spPr>
          <a:xfrm>
            <a:off x="12307779" y="-876992"/>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7" name="Freeform 7"/>
          <p:cNvSpPr/>
          <p:nvPr/>
        </p:nvSpPr>
        <p:spPr>
          <a:xfrm>
            <a:off x="12297970" y="4857394"/>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8" name="Freeform 8"/>
          <p:cNvSpPr/>
          <p:nvPr/>
        </p:nvSpPr>
        <p:spPr>
          <a:xfrm flipH="1" flipV="1">
            <a:off x="14177425" y="-125322"/>
            <a:ext cx="5000881" cy="3473340"/>
          </a:xfrm>
          <a:custGeom>
            <a:avLst/>
            <a:gdLst/>
            <a:ahLst/>
            <a:cxnLst/>
            <a:rect l="l" t="t" r="r" b="b"/>
            <a:pathLst>
              <a:path w="5000881" h="3473340">
                <a:moveTo>
                  <a:pt x="5000882" y="3473340"/>
                </a:moveTo>
                <a:lnTo>
                  <a:pt x="0" y="3473340"/>
                </a:lnTo>
                <a:lnTo>
                  <a:pt x="0" y="0"/>
                </a:lnTo>
                <a:lnTo>
                  <a:pt x="5000882" y="0"/>
                </a:lnTo>
                <a:lnTo>
                  <a:pt x="5000882" y="347334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flipH="1" flipV="1">
            <a:off x="14177425" y="-766782"/>
            <a:ext cx="5924450" cy="4114800"/>
          </a:xfrm>
          <a:custGeom>
            <a:avLst/>
            <a:gdLst/>
            <a:ahLst/>
            <a:cxnLst/>
            <a:rect l="l" t="t" r="r" b="b"/>
            <a:pathLst>
              <a:path w="5924450" h="4114800">
                <a:moveTo>
                  <a:pt x="5924450" y="4114800"/>
                </a:moveTo>
                <a:lnTo>
                  <a:pt x="0" y="4114800"/>
                </a:lnTo>
                <a:lnTo>
                  <a:pt x="0" y="0"/>
                </a:lnTo>
                <a:lnTo>
                  <a:pt x="5924450" y="0"/>
                </a:lnTo>
                <a:lnTo>
                  <a:pt x="592445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10800000" flipH="1" flipV="1">
            <a:off x="-394110" y="7221811"/>
            <a:ext cx="5000881" cy="3473340"/>
          </a:xfrm>
          <a:custGeom>
            <a:avLst/>
            <a:gdLst/>
            <a:ahLst/>
            <a:cxnLst/>
            <a:rect l="l" t="t" r="r" b="b"/>
            <a:pathLst>
              <a:path w="5000881" h="3473340">
                <a:moveTo>
                  <a:pt x="5000881" y="3473339"/>
                </a:moveTo>
                <a:lnTo>
                  <a:pt x="0" y="3473339"/>
                </a:lnTo>
                <a:lnTo>
                  <a:pt x="0" y="0"/>
                </a:lnTo>
                <a:lnTo>
                  <a:pt x="5000881" y="0"/>
                </a:lnTo>
                <a:lnTo>
                  <a:pt x="5000881" y="3473339"/>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10800000" flipH="1" flipV="1">
            <a:off x="-1058730" y="7221811"/>
            <a:ext cx="5924450" cy="4114800"/>
          </a:xfrm>
          <a:custGeom>
            <a:avLst/>
            <a:gdLst/>
            <a:ahLst/>
            <a:cxnLst/>
            <a:rect l="l" t="t" r="r" b="b"/>
            <a:pathLst>
              <a:path w="5924450" h="4114800">
                <a:moveTo>
                  <a:pt x="5924450" y="4114800"/>
                </a:moveTo>
                <a:lnTo>
                  <a:pt x="0" y="4114800"/>
                </a:lnTo>
                <a:lnTo>
                  <a:pt x="0" y="0"/>
                </a:lnTo>
                <a:lnTo>
                  <a:pt x="5924450" y="0"/>
                </a:lnTo>
                <a:lnTo>
                  <a:pt x="592445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383788" y="648323"/>
            <a:ext cx="9366089" cy="4495177"/>
          </a:xfrm>
          <a:custGeom>
            <a:avLst/>
            <a:gdLst/>
            <a:ahLst/>
            <a:cxnLst/>
            <a:rect l="l" t="t" r="r" b="b"/>
            <a:pathLst>
              <a:path w="9366089" h="4495177">
                <a:moveTo>
                  <a:pt x="0" y="0"/>
                </a:moveTo>
                <a:lnTo>
                  <a:pt x="9366089" y="0"/>
                </a:lnTo>
                <a:lnTo>
                  <a:pt x="9366089" y="4495177"/>
                </a:lnTo>
                <a:lnTo>
                  <a:pt x="0" y="4495177"/>
                </a:lnTo>
                <a:lnTo>
                  <a:pt x="0" y="0"/>
                </a:lnTo>
                <a:close/>
              </a:path>
            </a:pathLst>
          </a:custGeom>
          <a:blipFill>
            <a:blip r:embed="rId7"/>
            <a:stretch>
              <a:fillRect r="-24211" b="-31991"/>
            </a:stretch>
          </a:blipFill>
        </p:spPr>
      </p:sp>
      <p:sp>
        <p:nvSpPr>
          <p:cNvPr id="13" name="Freeform 13"/>
          <p:cNvSpPr/>
          <p:nvPr/>
        </p:nvSpPr>
        <p:spPr>
          <a:xfrm>
            <a:off x="6564237" y="5459240"/>
            <a:ext cx="11301259" cy="4468897"/>
          </a:xfrm>
          <a:custGeom>
            <a:avLst/>
            <a:gdLst/>
            <a:ahLst/>
            <a:cxnLst/>
            <a:rect l="l" t="t" r="r" b="b"/>
            <a:pathLst>
              <a:path w="11301259" h="4468897">
                <a:moveTo>
                  <a:pt x="0" y="0"/>
                </a:moveTo>
                <a:lnTo>
                  <a:pt x="11301259" y="0"/>
                </a:lnTo>
                <a:lnTo>
                  <a:pt x="11301259" y="4468897"/>
                </a:lnTo>
                <a:lnTo>
                  <a:pt x="0" y="4468897"/>
                </a:lnTo>
                <a:lnTo>
                  <a:pt x="0" y="0"/>
                </a:lnTo>
                <a:close/>
              </a:path>
            </a:pathLst>
          </a:custGeom>
          <a:blipFill>
            <a:blip r:embed="rId8"/>
            <a:stretch>
              <a:fillRect b="-28972"/>
            </a:stretch>
          </a:blipFill>
        </p:spPr>
      </p:sp>
      <p:sp>
        <p:nvSpPr>
          <p:cNvPr id="14" name="Freeform 14"/>
          <p:cNvSpPr/>
          <p:nvPr/>
        </p:nvSpPr>
        <p:spPr>
          <a:xfrm>
            <a:off x="1476478" y="5955192"/>
            <a:ext cx="4465644" cy="2533238"/>
          </a:xfrm>
          <a:custGeom>
            <a:avLst/>
            <a:gdLst/>
            <a:ahLst/>
            <a:cxnLst/>
            <a:rect l="l" t="t" r="r" b="b"/>
            <a:pathLst>
              <a:path w="4465644" h="2533238">
                <a:moveTo>
                  <a:pt x="0" y="0"/>
                </a:moveTo>
                <a:lnTo>
                  <a:pt x="4465643" y="0"/>
                </a:lnTo>
                <a:lnTo>
                  <a:pt x="4465643" y="2533238"/>
                </a:lnTo>
                <a:lnTo>
                  <a:pt x="0" y="253323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11003235" y="1028700"/>
            <a:ext cx="5307364" cy="4114800"/>
          </a:xfrm>
          <a:custGeom>
            <a:avLst/>
            <a:gdLst/>
            <a:ahLst/>
            <a:cxnLst/>
            <a:rect l="l" t="t" r="r" b="b"/>
            <a:pathLst>
              <a:path w="5307364" h="4114800">
                <a:moveTo>
                  <a:pt x="0" y="0"/>
                </a:moveTo>
                <a:lnTo>
                  <a:pt x="5307364" y="0"/>
                </a:lnTo>
                <a:lnTo>
                  <a:pt x="5307364"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TextBox 16"/>
          <p:cNvSpPr txBox="1"/>
          <p:nvPr/>
        </p:nvSpPr>
        <p:spPr>
          <a:xfrm>
            <a:off x="12077255" y="2475293"/>
            <a:ext cx="3159323" cy="1250189"/>
          </a:xfrm>
          <a:prstGeom prst="rect">
            <a:avLst/>
          </a:prstGeom>
        </p:spPr>
        <p:txBody>
          <a:bodyPr lIns="0" tIns="0" rIns="0" bIns="0" rtlCol="0" anchor="t">
            <a:spAutoFit/>
          </a:bodyPr>
          <a:lstStyle/>
          <a:p>
            <a:pPr algn="ctr">
              <a:lnSpc>
                <a:spcPts val="3696"/>
              </a:lnSpc>
            </a:pPr>
            <a:r>
              <a:rPr lang="en-US" sz="3300" spc="280">
                <a:solidFill>
                  <a:srgbClr val="000000"/>
                </a:solidFill>
                <a:latin typeface="TAN Headline"/>
                <a:ea typeface="TAN Headline"/>
                <a:cs typeface="TAN Headline"/>
                <a:sym typeface="TAN Headline"/>
              </a:rPr>
              <a:t>NODE-RED </a:t>
            </a:r>
          </a:p>
          <a:p>
            <a:pPr algn="ctr">
              <a:lnSpc>
                <a:spcPts val="3136"/>
              </a:lnSpc>
            </a:pPr>
            <a:r>
              <a:rPr lang="en-US" sz="2800" spc="238">
                <a:solidFill>
                  <a:srgbClr val="000000"/>
                </a:solidFill>
                <a:latin typeface="TAN Headline"/>
                <a:ea typeface="TAN Headline"/>
                <a:cs typeface="TAN Headline"/>
                <a:sym typeface="TAN Headline"/>
              </a:rPr>
              <a:t>DISPLAY- 1</a:t>
            </a:r>
          </a:p>
          <a:p>
            <a:pPr algn="ctr">
              <a:lnSpc>
                <a:spcPts val="3136"/>
              </a:lnSpc>
            </a:pPr>
            <a:r>
              <a:rPr lang="en-US" sz="2800" spc="238">
                <a:solidFill>
                  <a:srgbClr val="000000"/>
                </a:solidFill>
                <a:latin typeface="TAN Headline"/>
                <a:ea typeface="TAN Headline"/>
                <a:cs typeface="TAN Headline"/>
                <a:sym typeface="TAN Headline"/>
              </a:rPr>
              <a:t>(INITAL)</a:t>
            </a:r>
          </a:p>
        </p:txBody>
      </p:sp>
      <p:sp>
        <p:nvSpPr>
          <p:cNvPr id="17" name="TextBox 17"/>
          <p:cNvSpPr txBox="1"/>
          <p:nvPr/>
        </p:nvSpPr>
        <p:spPr>
          <a:xfrm>
            <a:off x="2106331" y="6697681"/>
            <a:ext cx="3154899" cy="930055"/>
          </a:xfrm>
          <a:prstGeom prst="rect">
            <a:avLst/>
          </a:prstGeom>
        </p:spPr>
        <p:txBody>
          <a:bodyPr lIns="0" tIns="0" rIns="0" bIns="0" rtlCol="0" anchor="t">
            <a:spAutoFit/>
          </a:bodyPr>
          <a:lstStyle/>
          <a:p>
            <a:pPr algn="ctr">
              <a:lnSpc>
                <a:spcPts val="3690"/>
              </a:lnSpc>
            </a:pPr>
            <a:r>
              <a:rPr lang="en-US" sz="3295" spc="280">
                <a:solidFill>
                  <a:srgbClr val="000000"/>
                </a:solidFill>
                <a:latin typeface="TAN Headline"/>
                <a:ea typeface="TAN Headline"/>
                <a:cs typeface="TAN Headline"/>
                <a:sym typeface="TAN Headline"/>
              </a:rPr>
              <a:t>NODE-RED </a:t>
            </a:r>
          </a:p>
          <a:p>
            <a:pPr algn="ctr">
              <a:lnSpc>
                <a:spcPts val="3690"/>
              </a:lnSpc>
            </a:pPr>
            <a:r>
              <a:rPr lang="en-US" sz="3295" spc="280">
                <a:solidFill>
                  <a:srgbClr val="000000"/>
                </a:solidFill>
                <a:latin typeface="TAN Headline"/>
                <a:ea typeface="TAN Headline"/>
                <a:cs typeface="TAN Headline"/>
                <a:sym typeface="TAN Headline"/>
              </a:rPr>
              <a:t>DISPLAY-2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4301" y="-896609"/>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3" name="Freeform 3"/>
          <p:cNvSpPr/>
          <p:nvPr/>
        </p:nvSpPr>
        <p:spPr>
          <a:xfrm>
            <a:off x="-394110" y="4837777"/>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4" name="Freeform 4"/>
          <p:cNvSpPr/>
          <p:nvPr/>
        </p:nvSpPr>
        <p:spPr>
          <a:xfrm>
            <a:off x="5961739" y="-886800"/>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5" name="Freeform 5"/>
          <p:cNvSpPr/>
          <p:nvPr/>
        </p:nvSpPr>
        <p:spPr>
          <a:xfrm>
            <a:off x="5951930" y="4847586"/>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6" name="Freeform 6"/>
          <p:cNvSpPr/>
          <p:nvPr/>
        </p:nvSpPr>
        <p:spPr>
          <a:xfrm>
            <a:off x="12307779" y="-876992"/>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7" name="Freeform 7"/>
          <p:cNvSpPr/>
          <p:nvPr/>
        </p:nvSpPr>
        <p:spPr>
          <a:xfrm>
            <a:off x="12297970" y="4857394"/>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grpSp>
        <p:nvGrpSpPr>
          <p:cNvPr id="8" name="Group 8"/>
          <p:cNvGrpSpPr/>
          <p:nvPr/>
        </p:nvGrpSpPr>
        <p:grpSpPr>
          <a:xfrm>
            <a:off x="1952507" y="2271507"/>
            <a:ext cx="14367618" cy="7145793"/>
            <a:chOff x="0" y="0"/>
            <a:chExt cx="3784064" cy="1882019"/>
          </a:xfrm>
        </p:grpSpPr>
        <p:sp>
          <p:nvSpPr>
            <p:cNvPr id="9" name="Freeform 9"/>
            <p:cNvSpPr/>
            <p:nvPr/>
          </p:nvSpPr>
          <p:spPr>
            <a:xfrm>
              <a:off x="0" y="0"/>
              <a:ext cx="3784064" cy="1882019"/>
            </a:xfrm>
            <a:custGeom>
              <a:avLst/>
              <a:gdLst/>
              <a:ahLst/>
              <a:cxnLst/>
              <a:rect l="l" t="t" r="r" b="b"/>
              <a:pathLst>
                <a:path w="3784064" h="1882019">
                  <a:moveTo>
                    <a:pt x="27481" y="0"/>
                  </a:moveTo>
                  <a:lnTo>
                    <a:pt x="3756583" y="0"/>
                  </a:lnTo>
                  <a:cubicBezTo>
                    <a:pt x="3771760" y="0"/>
                    <a:pt x="3784064" y="12304"/>
                    <a:pt x="3784064" y="27481"/>
                  </a:cubicBezTo>
                  <a:lnTo>
                    <a:pt x="3784064" y="1854538"/>
                  </a:lnTo>
                  <a:cubicBezTo>
                    <a:pt x="3784064" y="1869716"/>
                    <a:pt x="3771760" y="1882019"/>
                    <a:pt x="3756583" y="1882019"/>
                  </a:cubicBezTo>
                  <a:lnTo>
                    <a:pt x="27481" y="1882019"/>
                  </a:lnTo>
                  <a:cubicBezTo>
                    <a:pt x="12304" y="1882019"/>
                    <a:pt x="0" y="1869716"/>
                    <a:pt x="0" y="1854538"/>
                  </a:cubicBezTo>
                  <a:lnTo>
                    <a:pt x="0" y="27481"/>
                  </a:lnTo>
                  <a:cubicBezTo>
                    <a:pt x="0" y="12304"/>
                    <a:pt x="12304" y="0"/>
                    <a:pt x="27481" y="0"/>
                  </a:cubicBezTo>
                  <a:close/>
                </a:path>
              </a:pathLst>
            </a:custGeom>
            <a:solidFill>
              <a:srgbClr val="C1DBA3"/>
            </a:solidFill>
          </p:spPr>
        </p:sp>
        <p:sp>
          <p:nvSpPr>
            <p:cNvPr id="10" name="TextBox 10"/>
            <p:cNvSpPr txBox="1"/>
            <p:nvPr/>
          </p:nvSpPr>
          <p:spPr>
            <a:xfrm>
              <a:off x="0" y="-38100"/>
              <a:ext cx="3784064" cy="192011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215537" y="2407988"/>
            <a:ext cx="13856925" cy="6872831"/>
            <a:chOff x="0" y="0"/>
            <a:chExt cx="3649561" cy="1810128"/>
          </a:xfrm>
        </p:grpSpPr>
        <p:sp>
          <p:nvSpPr>
            <p:cNvPr id="12" name="Freeform 12"/>
            <p:cNvSpPr/>
            <p:nvPr/>
          </p:nvSpPr>
          <p:spPr>
            <a:xfrm>
              <a:off x="0" y="0"/>
              <a:ext cx="3649561" cy="1810128"/>
            </a:xfrm>
            <a:custGeom>
              <a:avLst/>
              <a:gdLst/>
              <a:ahLst/>
              <a:cxnLst/>
              <a:rect l="l" t="t" r="r" b="b"/>
              <a:pathLst>
                <a:path w="3649561" h="1810128">
                  <a:moveTo>
                    <a:pt x="28494" y="0"/>
                  </a:moveTo>
                  <a:lnTo>
                    <a:pt x="3621067" y="0"/>
                  </a:lnTo>
                  <a:cubicBezTo>
                    <a:pt x="3628624" y="0"/>
                    <a:pt x="3635871" y="3002"/>
                    <a:pt x="3641215" y="8346"/>
                  </a:cubicBezTo>
                  <a:cubicBezTo>
                    <a:pt x="3646558" y="13689"/>
                    <a:pt x="3649561" y="20937"/>
                    <a:pt x="3649561" y="28494"/>
                  </a:cubicBezTo>
                  <a:lnTo>
                    <a:pt x="3649561" y="1781634"/>
                  </a:lnTo>
                  <a:cubicBezTo>
                    <a:pt x="3649561" y="1789191"/>
                    <a:pt x="3646558" y="1796439"/>
                    <a:pt x="3641215" y="1801783"/>
                  </a:cubicBezTo>
                  <a:cubicBezTo>
                    <a:pt x="3635871" y="1807126"/>
                    <a:pt x="3628624" y="1810128"/>
                    <a:pt x="3621067" y="1810128"/>
                  </a:cubicBezTo>
                  <a:lnTo>
                    <a:pt x="28494" y="1810128"/>
                  </a:lnTo>
                  <a:cubicBezTo>
                    <a:pt x="20937" y="1810128"/>
                    <a:pt x="13689" y="1807126"/>
                    <a:pt x="8346" y="1801783"/>
                  </a:cubicBezTo>
                  <a:cubicBezTo>
                    <a:pt x="3002" y="1796439"/>
                    <a:pt x="0" y="1789191"/>
                    <a:pt x="0" y="1781634"/>
                  </a:cubicBezTo>
                  <a:lnTo>
                    <a:pt x="0" y="28494"/>
                  </a:lnTo>
                  <a:cubicBezTo>
                    <a:pt x="0" y="20937"/>
                    <a:pt x="3002" y="13689"/>
                    <a:pt x="8346" y="8346"/>
                  </a:cubicBezTo>
                  <a:cubicBezTo>
                    <a:pt x="13689" y="3002"/>
                    <a:pt x="20937" y="0"/>
                    <a:pt x="28494" y="0"/>
                  </a:cubicBezTo>
                  <a:close/>
                </a:path>
              </a:pathLst>
            </a:custGeom>
            <a:solidFill>
              <a:srgbClr val="000000">
                <a:alpha val="0"/>
              </a:srgbClr>
            </a:solidFill>
            <a:ln w="38100" cap="rnd">
              <a:solidFill>
                <a:srgbClr val="000000"/>
              </a:solidFill>
              <a:prstDash val="lgDash"/>
              <a:round/>
            </a:ln>
          </p:spPr>
        </p:sp>
        <p:sp>
          <p:nvSpPr>
            <p:cNvPr id="13" name="TextBox 13"/>
            <p:cNvSpPr txBox="1"/>
            <p:nvPr/>
          </p:nvSpPr>
          <p:spPr>
            <a:xfrm>
              <a:off x="0" y="-38100"/>
              <a:ext cx="3649561" cy="1848228"/>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4929516" y="300886"/>
            <a:ext cx="3358484" cy="3789155"/>
          </a:xfrm>
          <a:custGeom>
            <a:avLst/>
            <a:gdLst/>
            <a:ahLst/>
            <a:cxnLst/>
            <a:rect l="l" t="t" r="r" b="b"/>
            <a:pathLst>
              <a:path w="3358484" h="3789155">
                <a:moveTo>
                  <a:pt x="0" y="0"/>
                </a:moveTo>
                <a:lnTo>
                  <a:pt x="3358484" y="0"/>
                </a:lnTo>
                <a:lnTo>
                  <a:pt x="3358484" y="3789155"/>
                </a:lnTo>
                <a:lnTo>
                  <a:pt x="0" y="3789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flipH="1">
            <a:off x="14297075" y="7147900"/>
            <a:ext cx="5000881" cy="3473340"/>
          </a:xfrm>
          <a:custGeom>
            <a:avLst/>
            <a:gdLst/>
            <a:ahLst/>
            <a:cxnLst/>
            <a:rect l="l" t="t" r="r" b="b"/>
            <a:pathLst>
              <a:path w="5000881" h="3473340">
                <a:moveTo>
                  <a:pt x="5000881" y="0"/>
                </a:moveTo>
                <a:lnTo>
                  <a:pt x="0" y="0"/>
                </a:lnTo>
                <a:lnTo>
                  <a:pt x="0" y="3473340"/>
                </a:lnTo>
                <a:lnTo>
                  <a:pt x="5000881" y="3473340"/>
                </a:lnTo>
                <a:lnTo>
                  <a:pt x="5000881"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flipH="1">
            <a:off x="14297075" y="7359900"/>
            <a:ext cx="5924450" cy="4114800"/>
          </a:xfrm>
          <a:custGeom>
            <a:avLst/>
            <a:gdLst/>
            <a:ahLst/>
            <a:cxnLst/>
            <a:rect l="l" t="t" r="r" b="b"/>
            <a:pathLst>
              <a:path w="5924450" h="4114800">
                <a:moveTo>
                  <a:pt x="5924450" y="0"/>
                </a:moveTo>
                <a:lnTo>
                  <a:pt x="0" y="0"/>
                </a:lnTo>
                <a:lnTo>
                  <a:pt x="0" y="4114800"/>
                </a:lnTo>
                <a:lnTo>
                  <a:pt x="5924450" y="4114800"/>
                </a:lnTo>
                <a:lnTo>
                  <a:pt x="592445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rot="-10800000" flipH="1">
            <a:off x="294228" y="458794"/>
            <a:ext cx="5000881" cy="3473340"/>
          </a:xfrm>
          <a:custGeom>
            <a:avLst/>
            <a:gdLst/>
            <a:ahLst/>
            <a:cxnLst/>
            <a:rect l="l" t="t" r="r" b="b"/>
            <a:pathLst>
              <a:path w="5000881" h="3473340">
                <a:moveTo>
                  <a:pt x="5000881" y="0"/>
                </a:moveTo>
                <a:lnTo>
                  <a:pt x="0" y="0"/>
                </a:lnTo>
                <a:lnTo>
                  <a:pt x="0" y="3473339"/>
                </a:lnTo>
                <a:lnTo>
                  <a:pt x="5000881" y="3473339"/>
                </a:lnTo>
                <a:lnTo>
                  <a:pt x="5000881"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rot="-10800000" flipH="1">
            <a:off x="-499024" y="-283908"/>
            <a:ext cx="5924450" cy="4114800"/>
          </a:xfrm>
          <a:custGeom>
            <a:avLst/>
            <a:gdLst/>
            <a:ahLst/>
            <a:cxnLst/>
            <a:rect l="l" t="t" r="r" b="b"/>
            <a:pathLst>
              <a:path w="5924450" h="4114800">
                <a:moveTo>
                  <a:pt x="5924450" y="0"/>
                </a:moveTo>
                <a:lnTo>
                  <a:pt x="0" y="0"/>
                </a:lnTo>
                <a:lnTo>
                  <a:pt x="0" y="4114800"/>
                </a:lnTo>
                <a:lnTo>
                  <a:pt x="5924450" y="4114800"/>
                </a:lnTo>
                <a:lnTo>
                  <a:pt x="592445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TextBox 19"/>
          <p:cNvSpPr txBox="1"/>
          <p:nvPr/>
        </p:nvSpPr>
        <p:spPr>
          <a:xfrm>
            <a:off x="1952507" y="1057275"/>
            <a:ext cx="16124408" cy="655321"/>
          </a:xfrm>
          <a:prstGeom prst="rect">
            <a:avLst/>
          </a:prstGeom>
        </p:spPr>
        <p:txBody>
          <a:bodyPr lIns="0" tIns="0" rIns="0" bIns="0" rtlCol="0" anchor="t">
            <a:spAutoFit/>
          </a:bodyPr>
          <a:lstStyle/>
          <a:p>
            <a:pPr algn="ctr">
              <a:lnSpc>
                <a:spcPts val="5040"/>
              </a:lnSpc>
            </a:pPr>
            <a:r>
              <a:rPr lang="en-US" sz="4500" spc="382">
                <a:solidFill>
                  <a:srgbClr val="000000"/>
                </a:solidFill>
                <a:latin typeface="TAN Headline"/>
                <a:ea typeface="TAN Headline"/>
                <a:cs typeface="TAN Headline"/>
                <a:sym typeface="TAN Headline"/>
              </a:rPr>
              <a:t> LONG-TERM BENEFITS </a:t>
            </a:r>
          </a:p>
        </p:txBody>
      </p:sp>
      <p:sp>
        <p:nvSpPr>
          <p:cNvPr id="20" name="TextBox 20"/>
          <p:cNvSpPr txBox="1"/>
          <p:nvPr/>
        </p:nvSpPr>
        <p:spPr>
          <a:xfrm>
            <a:off x="2617851" y="2823844"/>
            <a:ext cx="13004390" cy="5939156"/>
          </a:xfrm>
          <a:prstGeom prst="rect">
            <a:avLst/>
          </a:prstGeom>
        </p:spPr>
        <p:txBody>
          <a:bodyPr lIns="0" tIns="0" rIns="0" bIns="0" rtlCol="0" anchor="t">
            <a:spAutoFit/>
          </a:bodyPr>
          <a:lstStyle/>
          <a:p>
            <a:pPr marL="604515" lvl="1" indent="-302257" algn="just">
              <a:lnSpc>
                <a:spcPts val="3919"/>
              </a:lnSpc>
              <a:buFont typeface="Arial"/>
              <a:buChar char="•"/>
            </a:pPr>
            <a:r>
              <a:rPr lang="en-US" sz="2799" u="sng">
                <a:solidFill>
                  <a:srgbClr val="FF5757"/>
                </a:solidFill>
                <a:latin typeface="210 소월 Bold"/>
                <a:ea typeface="210 소월 Bold"/>
                <a:cs typeface="210 소월 Bold"/>
                <a:sym typeface="210 소월 Bold"/>
              </a:rPr>
              <a:t>Advanced Data Analytics: </a:t>
            </a:r>
            <a:r>
              <a:rPr lang="en-US" sz="2799">
                <a:solidFill>
                  <a:srgbClr val="000000"/>
                </a:solidFill>
                <a:latin typeface="210 소월 Bold"/>
                <a:ea typeface="210 소월 Bold"/>
                <a:cs typeface="210 소월 Bold"/>
                <a:sym typeface="210 소월 Bold"/>
              </a:rPr>
              <a:t>Integrate predictive analytics to forecast water usage trends and detect anomalies using Power BI or a machine learning model.</a:t>
            </a:r>
          </a:p>
          <a:p>
            <a:pPr marL="604515" lvl="1" indent="-302257" algn="just">
              <a:lnSpc>
                <a:spcPts val="3919"/>
              </a:lnSpc>
              <a:buFont typeface="Arial"/>
              <a:buChar char="•"/>
            </a:pPr>
            <a:r>
              <a:rPr lang="en-US" sz="2799" u="sng">
                <a:solidFill>
                  <a:srgbClr val="CB6CE6"/>
                </a:solidFill>
                <a:latin typeface="210 소월 Bold"/>
                <a:ea typeface="210 소월 Bold"/>
                <a:cs typeface="210 소월 Bold"/>
                <a:sym typeface="210 소월 Bold"/>
              </a:rPr>
              <a:t>User-Friendly Interaction: </a:t>
            </a:r>
            <a:r>
              <a:rPr lang="en-US" sz="2799">
                <a:solidFill>
                  <a:srgbClr val="000000"/>
                </a:solidFill>
                <a:latin typeface="210 소월 Bold"/>
                <a:ea typeface="210 소월 Bold"/>
                <a:cs typeface="210 소월 Bold"/>
                <a:sym typeface="210 소월 Bold"/>
              </a:rPr>
              <a:t>Improve the LCD interface by adding interactive touch controls or dynamic alerts for payment reminders and real-time feedback.</a:t>
            </a:r>
          </a:p>
          <a:p>
            <a:pPr marL="604515" lvl="1" indent="-302257" algn="just">
              <a:lnSpc>
                <a:spcPts val="3919"/>
              </a:lnSpc>
              <a:buFont typeface="Arial"/>
              <a:buChar char="•"/>
            </a:pPr>
            <a:r>
              <a:rPr lang="en-US" sz="2799" u="sng">
                <a:solidFill>
                  <a:srgbClr val="004AAD"/>
                </a:solidFill>
                <a:latin typeface="210 소월 Bold"/>
                <a:ea typeface="210 소월 Bold"/>
                <a:cs typeface="210 소월 Bold"/>
                <a:sym typeface="210 소월 Bold"/>
              </a:rPr>
              <a:t>Enhanced Automation:</a:t>
            </a:r>
            <a:r>
              <a:rPr lang="en-US" sz="2799">
                <a:solidFill>
                  <a:srgbClr val="000000"/>
                </a:solidFill>
                <a:latin typeface="210 소월 Bold"/>
                <a:ea typeface="210 소월 Bold"/>
                <a:cs typeface="210 소월 Bold"/>
                <a:sym typeface="210 소월 Bold"/>
              </a:rPr>
              <a:t> Implement AI-based decision-making to autonomously adjust water flow based on consumption patterns or predefined efficiency rules.</a:t>
            </a:r>
          </a:p>
          <a:p>
            <a:pPr marL="604515" lvl="1" indent="-302257" algn="just">
              <a:lnSpc>
                <a:spcPts val="3919"/>
              </a:lnSpc>
              <a:buFont typeface="Arial"/>
              <a:buChar char="•"/>
            </a:pPr>
            <a:r>
              <a:rPr lang="en-US" sz="2799" u="sng">
                <a:solidFill>
                  <a:srgbClr val="1F191B"/>
                </a:solidFill>
                <a:latin typeface="210 소월 Bold"/>
                <a:ea typeface="210 소월 Bold"/>
                <a:cs typeface="210 소월 Bold"/>
                <a:sym typeface="210 소월 Bold"/>
              </a:rPr>
              <a:t>Scalability: </a:t>
            </a:r>
            <a:r>
              <a:rPr lang="en-US" sz="2799">
                <a:solidFill>
                  <a:srgbClr val="000000"/>
                </a:solidFill>
                <a:latin typeface="210 소월 Bold"/>
                <a:ea typeface="210 소월 Bold"/>
                <a:cs typeface="210 소월 Bold"/>
                <a:sym typeface="210 소월 Bold"/>
              </a:rPr>
              <a:t>Upgrade your Node-RED dashboard to support multiple monitoring points, enabling city-wide tracking for smart water management.</a:t>
            </a:r>
          </a:p>
          <a:p>
            <a:pPr marL="604515" lvl="1" indent="-302257" algn="just">
              <a:lnSpc>
                <a:spcPts val="3919"/>
              </a:lnSpc>
              <a:buFont typeface="Arial"/>
              <a:buChar char="•"/>
            </a:pPr>
            <a:r>
              <a:rPr lang="en-US" sz="2799" u="sng">
                <a:solidFill>
                  <a:srgbClr val="FF66C4"/>
                </a:solidFill>
                <a:latin typeface="210 소월 Bold"/>
                <a:ea typeface="210 소월 Bold"/>
                <a:cs typeface="210 소월 Bold"/>
                <a:sym typeface="210 소월 Bold"/>
              </a:rPr>
              <a:t>Security Measures:</a:t>
            </a:r>
            <a:r>
              <a:rPr lang="en-US" sz="2799" u="sng">
                <a:solidFill>
                  <a:srgbClr val="FFBD59"/>
                </a:solidFill>
                <a:latin typeface="210 소월 Bold"/>
                <a:ea typeface="210 소월 Bold"/>
                <a:cs typeface="210 소월 Bold"/>
                <a:sym typeface="210 소월 Bold"/>
              </a:rPr>
              <a:t> </a:t>
            </a:r>
            <a:r>
              <a:rPr lang="en-US" sz="2799">
                <a:solidFill>
                  <a:srgbClr val="000000"/>
                </a:solidFill>
                <a:latin typeface="210 소월 Bold"/>
                <a:ea typeface="210 소월 Bold"/>
                <a:cs typeface="210 소월 Bold"/>
                <a:sym typeface="210 소월 Bold"/>
              </a:rPr>
              <a:t>Strengthen access control with QR-code authentication, encryption for MQTT messages, or real-time fraud detection mechanisms.</a:t>
            </a:r>
          </a:p>
          <a:p>
            <a:pPr marL="604515" lvl="1" indent="-302257" algn="just">
              <a:lnSpc>
                <a:spcPts val="3919"/>
              </a:lnSpc>
              <a:spcBef>
                <a:spcPct val="0"/>
              </a:spcBef>
              <a:buFont typeface="Arial"/>
              <a:buChar char="•"/>
            </a:pPr>
            <a:r>
              <a:rPr lang="en-US" sz="2799" u="sng">
                <a:solidFill>
                  <a:srgbClr val="5271FF"/>
                </a:solidFill>
                <a:latin typeface="210 소월 Bold"/>
                <a:ea typeface="210 소월 Bold"/>
                <a:cs typeface="210 소월 Bold"/>
                <a:sym typeface="210 소월 Bold"/>
              </a:rPr>
              <a:t>Remote Management:</a:t>
            </a:r>
            <a:r>
              <a:rPr lang="en-US" sz="2799">
                <a:solidFill>
                  <a:srgbClr val="000000"/>
                </a:solidFill>
                <a:latin typeface="210 소월 Bold"/>
                <a:ea typeface="210 소월 Bold"/>
                <a:cs typeface="210 소월 Bold"/>
                <a:sym typeface="210 소월 Bold"/>
              </a:rPr>
              <a:t> Develop a mobile app for users to monitor their water usage, receive notifications, and make payments on the go.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4301" y="-896609"/>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3" name="Freeform 3"/>
          <p:cNvSpPr/>
          <p:nvPr/>
        </p:nvSpPr>
        <p:spPr>
          <a:xfrm>
            <a:off x="-394110" y="4837777"/>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4" name="Freeform 4"/>
          <p:cNvSpPr/>
          <p:nvPr/>
        </p:nvSpPr>
        <p:spPr>
          <a:xfrm>
            <a:off x="5961739" y="-886800"/>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5" name="Freeform 5"/>
          <p:cNvSpPr/>
          <p:nvPr/>
        </p:nvSpPr>
        <p:spPr>
          <a:xfrm>
            <a:off x="5951930" y="4847586"/>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6" name="Freeform 6"/>
          <p:cNvSpPr/>
          <p:nvPr/>
        </p:nvSpPr>
        <p:spPr>
          <a:xfrm>
            <a:off x="12307779" y="-876992"/>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7" name="Freeform 7"/>
          <p:cNvSpPr/>
          <p:nvPr/>
        </p:nvSpPr>
        <p:spPr>
          <a:xfrm>
            <a:off x="12297970" y="4857394"/>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grpSp>
        <p:nvGrpSpPr>
          <p:cNvPr id="8" name="Group 8"/>
          <p:cNvGrpSpPr/>
          <p:nvPr/>
        </p:nvGrpSpPr>
        <p:grpSpPr>
          <a:xfrm>
            <a:off x="1952507" y="2271507"/>
            <a:ext cx="4456639" cy="7331292"/>
            <a:chOff x="0" y="0"/>
            <a:chExt cx="1173765" cy="1930875"/>
          </a:xfrm>
        </p:grpSpPr>
        <p:sp>
          <p:nvSpPr>
            <p:cNvPr id="9" name="Freeform 9"/>
            <p:cNvSpPr/>
            <p:nvPr/>
          </p:nvSpPr>
          <p:spPr>
            <a:xfrm>
              <a:off x="0" y="0"/>
              <a:ext cx="1173765" cy="1930875"/>
            </a:xfrm>
            <a:custGeom>
              <a:avLst/>
              <a:gdLst/>
              <a:ahLst/>
              <a:cxnLst/>
              <a:rect l="l" t="t" r="r" b="b"/>
              <a:pathLst>
                <a:path w="1173765" h="1930875">
                  <a:moveTo>
                    <a:pt x="88595" y="0"/>
                  </a:moveTo>
                  <a:lnTo>
                    <a:pt x="1085170" y="0"/>
                  </a:lnTo>
                  <a:cubicBezTo>
                    <a:pt x="1108667" y="0"/>
                    <a:pt x="1131201" y="9334"/>
                    <a:pt x="1147816" y="25949"/>
                  </a:cubicBezTo>
                  <a:cubicBezTo>
                    <a:pt x="1164431" y="42564"/>
                    <a:pt x="1173765" y="65098"/>
                    <a:pt x="1173765" y="88595"/>
                  </a:cubicBezTo>
                  <a:lnTo>
                    <a:pt x="1173765" y="1842280"/>
                  </a:lnTo>
                  <a:cubicBezTo>
                    <a:pt x="1173765" y="1891210"/>
                    <a:pt x="1134099" y="1930875"/>
                    <a:pt x="1085170" y="1930875"/>
                  </a:cubicBezTo>
                  <a:lnTo>
                    <a:pt x="88595" y="1930875"/>
                  </a:lnTo>
                  <a:cubicBezTo>
                    <a:pt x="39666" y="1930875"/>
                    <a:pt x="0" y="1891210"/>
                    <a:pt x="0" y="1842280"/>
                  </a:cubicBezTo>
                  <a:lnTo>
                    <a:pt x="0" y="88595"/>
                  </a:lnTo>
                  <a:cubicBezTo>
                    <a:pt x="0" y="39666"/>
                    <a:pt x="39666" y="0"/>
                    <a:pt x="88595" y="0"/>
                  </a:cubicBezTo>
                  <a:close/>
                </a:path>
              </a:pathLst>
            </a:custGeom>
            <a:solidFill>
              <a:srgbClr val="C1DBA3"/>
            </a:solidFill>
          </p:spPr>
        </p:sp>
        <p:sp>
          <p:nvSpPr>
            <p:cNvPr id="10" name="TextBox 10"/>
            <p:cNvSpPr txBox="1"/>
            <p:nvPr/>
          </p:nvSpPr>
          <p:spPr>
            <a:xfrm>
              <a:off x="0" y="-38100"/>
              <a:ext cx="1173765" cy="196897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215537" y="2407988"/>
            <a:ext cx="3889337" cy="7009312"/>
            <a:chOff x="0" y="0"/>
            <a:chExt cx="1024352" cy="1846074"/>
          </a:xfrm>
        </p:grpSpPr>
        <p:sp>
          <p:nvSpPr>
            <p:cNvPr id="12" name="Freeform 12"/>
            <p:cNvSpPr/>
            <p:nvPr/>
          </p:nvSpPr>
          <p:spPr>
            <a:xfrm>
              <a:off x="0" y="0"/>
              <a:ext cx="1024352" cy="1846074"/>
            </a:xfrm>
            <a:custGeom>
              <a:avLst/>
              <a:gdLst/>
              <a:ahLst/>
              <a:cxnLst/>
              <a:rect l="l" t="t" r="r" b="b"/>
              <a:pathLst>
                <a:path w="1024352" h="1846074">
                  <a:moveTo>
                    <a:pt x="101518" y="0"/>
                  </a:moveTo>
                  <a:lnTo>
                    <a:pt x="922834" y="0"/>
                  </a:lnTo>
                  <a:cubicBezTo>
                    <a:pt x="978901" y="0"/>
                    <a:pt x="1024352" y="45451"/>
                    <a:pt x="1024352" y="101518"/>
                  </a:cubicBezTo>
                  <a:lnTo>
                    <a:pt x="1024352" y="1744556"/>
                  </a:lnTo>
                  <a:cubicBezTo>
                    <a:pt x="1024352" y="1800623"/>
                    <a:pt x="978901" y="1846074"/>
                    <a:pt x="922834" y="1846074"/>
                  </a:cubicBezTo>
                  <a:lnTo>
                    <a:pt x="101518" y="1846074"/>
                  </a:lnTo>
                  <a:cubicBezTo>
                    <a:pt x="45451" y="1846074"/>
                    <a:pt x="0" y="1800623"/>
                    <a:pt x="0" y="1744556"/>
                  </a:cubicBezTo>
                  <a:lnTo>
                    <a:pt x="0" y="101518"/>
                  </a:lnTo>
                  <a:cubicBezTo>
                    <a:pt x="0" y="45451"/>
                    <a:pt x="45451" y="0"/>
                    <a:pt x="101518" y="0"/>
                  </a:cubicBezTo>
                  <a:close/>
                </a:path>
              </a:pathLst>
            </a:custGeom>
            <a:solidFill>
              <a:srgbClr val="000000">
                <a:alpha val="0"/>
              </a:srgbClr>
            </a:solidFill>
            <a:ln w="38100" cap="rnd">
              <a:solidFill>
                <a:srgbClr val="000000"/>
              </a:solidFill>
              <a:prstDash val="lgDash"/>
              <a:round/>
            </a:ln>
          </p:spPr>
        </p:sp>
        <p:sp>
          <p:nvSpPr>
            <p:cNvPr id="13" name="TextBox 13"/>
            <p:cNvSpPr txBox="1"/>
            <p:nvPr/>
          </p:nvSpPr>
          <p:spPr>
            <a:xfrm>
              <a:off x="0" y="-38100"/>
              <a:ext cx="1024352" cy="1884174"/>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4929516" y="300886"/>
            <a:ext cx="3358484" cy="3789155"/>
          </a:xfrm>
          <a:custGeom>
            <a:avLst/>
            <a:gdLst/>
            <a:ahLst/>
            <a:cxnLst/>
            <a:rect l="l" t="t" r="r" b="b"/>
            <a:pathLst>
              <a:path w="3358484" h="3789155">
                <a:moveTo>
                  <a:pt x="0" y="0"/>
                </a:moveTo>
                <a:lnTo>
                  <a:pt x="3358484" y="0"/>
                </a:lnTo>
                <a:lnTo>
                  <a:pt x="3358484" y="3789155"/>
                </a:lnTo>
                <a:lnTo>
                  <a:pt x="0" y="3789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flipH="1">
            <a:off x="14297075" y="7147900"/>
            <a:ext cx="5000881" cy="3473340"/>
          </a:xfrm>
          <a:custGeom>
            <a:avLst/>
            <a:gdLst/>
            <a:ahLst/>
            <a:cxnLst/>
            <a:rect l="l" t="t" r="r" b="b"/>
            <a:pathLst>
              <a:path w="5000881" h="3473340">
                <a:moveTo>
                  <a:pt x="5000881" y="0"/>
                </a:moveTo>
                <a:lnTo>
                  <a:pt x="0" y="0"/>
                </a:lnTo>
                <a:lnTo>
                  <a:pt x="0" y="3473340"/>
                </a:lnTo>
                <a:lnTo>
                  <a:pt x="5000881" y="3473340"/>
                </a:lnTo>
                <a:lnTo>
                  <a:pt x="5000881"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flipH="1">
            <a:off x="14297075" y="7359900"/>
            <a:ext cx="5924450" cy="4114800"/>
          </a:xfrm>
          <a:custGeom>
            <a:avLst/>
            <a:gdLst/>
            <a:ahLst/>
            <a:cxnLst/>
            <a:rect l="l" t="t" r="r" b="b"/>
            <a:pathLst>
              <a:path w="5924450" h="4114800">
                <a:moveTo>
                  <a:pt x="5924450" y="0"/>
                </a:moveTo>
                <a:lnTo>
                  <a:pt x="0" y="0"/>
                </a:lnTo>
                <a:lnTo>
                  <a:pt x="0" y="4114800"/>
                </a:lnTo>
                <a:lnTo>
                  <a:pt x="5924450" y="4114800"/>
                </a:lnTo>
                <a:lnTo>
                  <a:pt x="592445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rot="-10800000" flipH="1">
            <a:off x="294228" y="458794"/>
            <a:ext cx="5000881" cy="3473340"/>
          </a:xfrm>
          <a:custGeom>
            <a:avLst/>
            <a:gdLst/>
            <a:ahLst/>
            <a:cxnLst/>
            <a:rect l="l" t="t" r="r" b="b"/>
            <a:pathLst>
              <a:path w="5000881" h="3473340">
                <a:moveTo>
                  <a:pt x="5000881" y="0"/>
                </a:moveTo>
                <a:lnTo>
                  <a:pt x="0" y="0"/>
                </a:lnTo>
                <a:lnTo>
                  <a:pt x="0" y="3473339"/>
                </a:lnTo>
                <a:lnTo>
                  <a:pt x="5000881" y="3473339"/>
                </a:lnTo>
                <a:lnTo>
                  <a:pt x="5000881"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rot="-10800000" flipH="1">
            <a:off x="-499024" y="-283908"/>
            <a:ext cx="5924450" cy="4114800"/>
          </a:xfrm>
          <a:custGeom>
            <a:avLst/>
            <a:gdLst/>
            <a:ahLst/>
            <a:cxnLst/>
            <a:rect l="l" t="t" r="r" b="b"/>
            <a:pathLst>
              <a:path w="5924450" h="4114800">
                <a:moveTo>
                  <a:pt x="5924450" y="0"/>
                </a:moveTo>
                <a:lnTo>
                  <a:pt x="0" y="0"/>
                </a:lnTo>
                <a:lnTo>
                  <a:pt x="0" y="4114800"/>
                </a:lnTo>
                <a:lnTo>
                  <a:pt x="5924450" y="4114800"/>
                </a:lnTo>
                <a:lnTo>
                  <a:pt x="592445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TextBox 19"/>
          <p:cNvSpPr txBox="1"/>
          <p:nvPr/>
        </p:nvSpPr>
        <p:spPr>
          <a:xfrm>
            <a:off x="2163592" y="851218"/>
            <a:ext cx="16124408" cy="922274"/>
          </a:xfrm>
          <a:prstGeom prst="rect">
            <a:avLst/>
          </a:prstGeom>
        </p:spPr>
        <p:txBody>
          <a:bodyPr lIns="0" tIns="0" rIns="0" bIns="0" rtlCol="0" anchor="t">
            <a:spAutoFit/>
          </a:bodyPr>
          <a:lstStyle/>
          <a:p>
            <a:pPr algn="ctr">
              <a:lnSpc>
                <a:spcPts val="7168"/>
              </a:lnSpc>
            </a:pPr>
            <a:r>
              <a:rPr lang="en-US" sz="6400" spc="544">
                <a:solidFill>
                  <a:srgbClr val="000000"/>
                </a:solidFill>
                <a:latin typeface="TAN Headline"/>
                <a:ea typeface="TAN Headline"/>
                <a:cs typeface="TAN Headline"/>
                <a:sym typeface="TAN Headline"/>
              </a:rPr>
              <a:t>FUTURE GAINS </a:t>
            </a:r>
          </a:p>
        </p:txBody>
      </p:sp>
      <p:grpSp>
        <p:nvGrpSpPr>
          <p:cNvPr id="20" name="Group 20"/>
          <p:cNvGrpSpPr/>
          <p:nvPr/>
        </p:nvGrpSpPr>
        <p:grpSpPr>
          <a:xfrm>
            <a:off x="7175377" y="2407988"/>
            <a:ext cx="3889337" cy="7009312"/>
            <a:chOff x="0" y="0"/>
            <a:chExt cx="1024352" cy="1846074"/>
          </a:xfrm>
        </p:grpSpPr>
        <p:sp>
          <p:nvSpPr>
            <p:cNvPr id="21" name="Freeform 21"/>
            <p:cNvSpPr/>
            <p:nvPr/>
          </p:nvSpPr>
          <p:spPr>
            <a:xfrm>
              <a:off x="0" y="0"/>
              <a:ext cx="1024352" cy="1846074"/>
            </a:xfrm>
            <a:custGeom>
              <a:avLst/>
              <a:gdLst/>
              <a:ahLst/>
              <a:cxnLst/>
              <a:rect l="l" t="t" r="r" b="b"/>
              <a:pathLst>
                <a:path w="1024352" h="1846074">
                  <a:moveTo>
                    <a:pt x="101518" y="0"/>
                  </a:moveTo>
                  <a:lnTo>
                    <a:pt x="922834" y="0"/>
                  </a:lnTo>
                  <a:cubicBezTo>
                    <a:pt x="978901" y="0"/>
                    <a:pt x="1024352" y="45451"/>
                    <a:pt x="1024352" y="101518"/>
                  </a:cubicBezTo>
                  <a:lnTo>
                    <a:pt x="1024352" y="1744556"/>
                  </a:lnTo>
                  <a:cubicBezTo>
                    <a:pt x="1024352" y="1800623"/>
                    <a:pt x="978901" y="1846074"/>
                    <a:pt x="922834" y="1846074"/>
                  </a:cubicBezTo>
                  <a:lnTo>
                    <a:pt x="101518" y="1846074"/>
                  </a:lnTo>
                  <a:cubicBezTo>
                    <a:pt x="45451" y="1846074"/>
                    <a:pt x="0" y="1800623"/>
                    <a:pt x="0" y="1744556"/>
                  </a:cubicBezTo>
                  <a:lnTo>
                    <a:pt x="0" y="101518"/>
                  </a:lnTo>
                  <a:cubicBezTo>
                    <a:pt x="0" y="45451"/>
                    <a:pt x="45451" y="0"/>
                    <a:pt x="101518" y="0"/>
                  </a:cubicBezTo>
                  <a:close/>
                </a:path>
              </a:pathLst>
            </a:custGeom>
            <a:solidFill>
              <a:srgbClr val="000000">
                <a:alpha val="0"/>
              </a:srgbClr>
            </a:solidFill>
            <a:ln w="38100" cap="rnd">
              <a:solidFill>
                <a:srgbClr val="000000"/>
              </a:solidFill>
              <a:prstDash val="lgDash"/>
              <a:round/>
            </a:ln>
          </p:spPr>
        </p:sp>
        <p:sp>
          <p:nvSpPr>
            <p:cNvPr id="22" name="TextBox 22"/>
            <p:cNvSpPr txBox="1"/>
            <p:nvPr/>
          </p:nvSpPr>
          <p:spPr>
            <a:xfrm>
              <a:off x="0" y="-38100"/>
              <a:ext cx="1024352" cy="1884174"/>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7043862" y="2246998"/>
            <a:ext cx="4456639" cy="7331292"/>
            <a:chOff x="0" y="0"/>
            <a:chExt cx="1173765" cy="1930875"/>
          </a:xfrm>
        </p:grpSpPr>
        <p:sp>
          <p:nvSpPr>
            <p:cNvPr id="24" name="Freeform 24"/>
            <p:cNvSpPr/>
            <p:nvPr/>
          </p:nvSpPr>
          <p:spPr>
            <a:xfrm>
              <a:off x="0" y="0"/>
              <a:ext cx="1173765" cy="1930875"/>
            </a:xfrm>
            <a:custGeom>
              <a:avLst/>
              <a:gdLst/>
              <a:ahLst/>
              <a:cxnLst/>
              <a:rect l="l" t="t" r="r" b="b"/>
              <a:pathLst>
                <a:path w="1173765" h="1930875">
                  <a:moveTo>
                    <a:pt x="88595" y="0"/>
                  </a:moveTo>
                  <a:lnTo>
                    <a:pt x="1085170" y="0"/>
                  </a:lnTo>
                  <a:cubicBezTo>
                    <a:pt x="1108667" y="0"/>
                    <a:pt x="1131201" y="9334"/>
                    <a:pt x="1147816" y="25949"/>
                  </a:cubicBezTo>
                  <a:cubicBezTo>
                    <a:pt x="1164431" y="42564"/>
                    <a:pt x="1173765" y="65098"/>
                    <a:pt x="1173765" y="88595"/>
                  </a:cubicBezTo>
                  <a:lnTo>
                    <a:pt x="1173765" y="1842280"/>
                  </a:lnTo>
                  <a:cubicBezTo>
                    <a:pt x="1173765" y="1891210"/>
                    <a:pt x="1134099" y="1930875"/>
                    <a:pt x="1085170" y="1930875"/>
                  </a:cubicBezTo>
                  <a:lnTo>
                    <a:pt x="88595" y="1930875"/>
                  </a:lnTo>
                  <a:cubicBezTo>
                    <a:pt x="39666" y="1930875"/>
                    <a:pt x="0" y="1891210"/>
                    <a:pt x="0" y="1842280"/>
                  </a:cubicBezTo>
                  <a:lnTo>
                    <a:pt x="0" y="88595"/>
                  </a:lnTo>
                  <a:cubicBezTo>
                    <a:pt x="0" y="39666"/>
                    <a:pt x="39666" y="0"/>
                    <a:pt x="88595" y="0"/>
                  </a:cubicBezTo>
                  <a:close/>
                </a:path>
              </a:pathLst>
            </a:custGeom>
            <a:solidFill>
              <a:srgbClr val="C1DBA3"/>
            </a:solidFill>
          </p:spPr>
        </p:sp>
        <p:sp>
          <p:nvSpPr>
            <p:cNvPr id="25" name="TextBox 25"/>
            <p:cNvSpPr txBox="1"/>
            <p:nvPr/>
          </p:nvSpPr>
          <p:spPr>
            <a:xfrm>
              <a:off x="0" y="-38100"/>
              <a:ext cx="1173765" cy="1968975"/>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7294282" y="2407988"/>
            <a:ext cx="3889337" cy="7009312"/>
            <a:chOff x="0" y="0"/>
            <a:chExt cx="1024352" cy="1846074"/>
          </a:xfrm>
        </p:grpSpPr>
        <p:sp>
          <p:nvSpPr>
            <p:cNvPr id="27" name="Freeform 27"/>
            <p:cNvSpPr/>
            <p:nvPr/>
          </p:nvSpPr>
          <p:spPr>
            <a:xfrm>
              <a:off x="0" y="0"/>
              <a:ext cx="1024352" cy="1846074"/>
            </a:xfrm>
            <a:custGeom>
              <a:avLst/>
              <a:gdLst/>
              <a:ahLst/>
              <a:cxnLst/>
              <a:rect l="l" t="t" r="r" b="b"/>
              <a:pathLst>
                <a:path w="1024352" h="1846074">
                  <a:moveTo>
                    <a:pt x="101518" y="0"/>
                  </a:moveTo>
                  <a:lnTo>
                    <a:pt x="922834" y="0"/>
                  </a:lnTo>
                  <a:cubicBezTo>
                    <a:pt x="978901" y="0"/>
                    <a:pt x="1024352" y="45451"/>
                    <a:pt x="1024352" y="101518"/>
                  </a:cubicBezTo>
                  <a:lnTo>
                    <a:pt x="1024352" y="1744556"/>
                  </a:lnTo>
                  <a:cubicBezTo>
                    <a:pt x="1024352" y="1800623"/>
                    <a:pt x="978901" y="1846074"/>
                    <a:pt x="922834" y="1846074"/>
                  </a:cubicBezTo>
                  <a:lnTo>
                    <a:pt x="101518" y="1846074"/>
                  </a:lnTo>
                  <a:cubicBezTo>
                    <a:pt x="45451" y="1846074"/>
                    <a:pt x="0" y="1800623"/>
                    <a:pt x="0" y="1744556"/>
                  </a:cubicBezTo>
                  <a:lnTo>
                    <a:pt x="0" y="101518"/>
                  </a:lnTo>
                  <a:cubicBezTo>
                    <a:pt x="0" y="45451"/>
                    <a:pt x="45451" y="0"/>
                    <a:pt x="101518" y="0"/>
                  </a:cubicBezTo>
                  <a:close/>
                </a:path>
              </a:pathLst>
            </a:custGeom>
            <a:solidFill>
              <a:srgbClr val="000000">
                <a:alpha val="0"/>
              </a:srgbClr>
            </a:solidFill>
            <a:ln w="38100" cap="rnd">
              <a:solidFill>
                <a:srgbClr val="000000"/>
              </a:solidFill>
              <a:prstDash val="lgDash"/>
              <a:round/>
            </a:ln>
          </p:spPr>
        </p:sp>
        <p:sp>
          <p:nvSpPr>
            <p:cNvPr id="28" name="TextBox 28"/>
            <p:cNvSpPr txBox="1"/>
            <p:nvPr/>
          </p:nvSpPr>
          <p:spPr>
            <a:xfrm>
              <a:off x="0" y="-38100"/>
              <a:ext cx="1024352" cy="1884174"/>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2068755" y="2195464"/>
            <a:ext cx="4456639" cy="7331292"/>
            <a:chOff x="0" y="0"/>
            <a:chExt cx="1173765" cy="1930875"/>
          </a:xfrm>
        </p:grpSpPr>
        <p:sp>
          <p:nvSpPr>
            <p:cNvPr id="30" name="Freeform 30"/>
            <p:cNvSpPr/>
            <p:nvPr/>
          </p:nvSpPr>
          <p:spPr>
            <a:xfrm>
              <a:off x="0" y="0"/>
              <a:ext cx="1173765" cy="1930875"/>
            </a:xfrm>
            <a:custGeom>
              <a:avLst/>
              <a:gdLst/>
              <a:ahLst/>
              <a:cxnLst/>
              <a:rect l="l" t="t" r="r" b="b"/>
              <a:pathLst>
                <a:path w="1173765" h="1930875">
                  <a:moveTo>
                    <a:pt x="88595" y="0"/>
                  </a:moveTo>
                  <a:lnTo>
                    <a:pt x="1085170" y="0"/>
                  </a:lnTo>
                  <a:cubicBezTo>
                    <a:pt x="1108667" y="0"/>
                    <a:pt x="1131201" y="9334"/>
                    <a:pt x="1147816" y="25949"/>
                  </a:cubicBezTo>
                  <a:cubicBezTo>
                    <a:pt x="1164431" y="42564"/>
                    <a:pt x="1173765" y="65098"/>
                    <a:pt x="1173765" y="88595"/>
                  </a:cubicBezTo>
                  <a:lnTo>
                    <a:pt x="1173765" y="1842280"/>
                  </a:lnTo>
                  <a:cubicBezTo>
                    <a:pt x="1173765" y="1891210"/>
                    <a:pt x="1134099" y="1930875"/>
                    <a:pt x="1085170" y="1930875"/>
                  </a:cubicBezTo>
                  <a:lnTo>
                    <a:pt x="88595" y="1930875"/>
                  </a:lnTo>
                  <a:cubicBezTo>
                    <a:pt x="39666" y="1930875"/>
                    <a:pt x="0" y="1891210"/>
                    <a:pt x="0" y="1842280"/>
                  </a:cubicBezTo>
                  <a:lnTo>
                    <a:pt x="0" y="88595"/>
                  </a:lnTo>
                  <a:cubicBezTo>
                    <a:pt x="0" y="39666"/>
                    <a:pt x="39666" y="0"/>
                    <a:pt x="88595" y="0"/>
                  </a:cubicBezTo>
                  <a:close/>
                </a:path>
              </a:pathLst>
            </a:custGeom>
            <a:solidFill>
              <a:srgbClr val="C1DBA3"/>
            </a:solidFill>
          </p:spPr>
        </p:sp>
        <p:sp>
          <p:nvSpPr>
            <p:cNvPr id="31" name="TextBox 31"/>
            <p:cNvSpPr txBox="1"/>
            <p:nvPr/>
          </p:nvSpPr>
          <p:spPr>
            <a:xfrm>
              <a:off x="0" y="-38100"/>
              <a:ext cx="1173765" cy="1968975"/>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2352406" y="2356454"/>
            <a:ext cx="3889337" cy="7009312"/>
            <a:chOff x="0" y="0"/>
            <a:chExt cx="1024352" cy="1846074"/>
          </a:xfrm>
        </p:grpSpPr>
        <p:sp>
          <p:nvSpPr>
            <p:cNvPr id="33" name="Freeform 33"/>
            <p:cNvSpPr/>
            <p:nvPr/>
          </p:nvSpPr>
          <p:spPr>
            <a:xfrm>
              <a:off x="0" y="0"/>
              <a:ext cx="1024352" cy="1846074"/>
            </a:xfrm>
            <a:custGeom>
              <a:avLst/>
              <a:gdLst/>
              <a:ahLst/>
              <a:cxnLst/>
              <a:rect l="l" t="t" r="r" b="b"/>
              <a:pathLst>
                <a:path w="1024352" h="1846074">
                  <a:moveTo>
                    <a:pt x="101518" y="0"/>
                  </a:moveTo>
                  <a:lnTo>
                    <a:pt x="922834" y="0"/>
                  </a:lnTo>
                  <a:cubicBezTo>
                    <a:pt x="978901" y="0"/>
                    <a:pt x="1024352" y="45451"/>
                    <a:pt x="1024352" y="101518"/>
                  </a:cubicBezTo>
                  <a:lnTo>
                    <a:pt x="1024352" y="1744556"/>
                  </a:lnTo>
                  <a:cubicBezTo>
                    <a:pt x="1024352" y="1800623"/>
                    <a:pt x="978901" y="1846074"/>
                    <a:pt x="922834" y="1846074"/>
                  </a:cubicBezTo>
                  <a:lnTo>
                    <a:pt x="101518" y="1846074"/>
                  </a:lnTo>
                  <a:cubicBezTo>
                    <a:pt x="45451" y="1846074"/>
                    <a:pt x="0" y="1800623"/>
                    <a:pt x="0" y="1744556"/>
                  </a:cubicBezTo>
                  <a:lnTo>
                    <a:pt x="0" y="101518"/>
                  </a:lnTo>
                  <a:cubicBezTo>
                    <a:pt x="0" y="45451"/>
                    <a:pt x="45451" y="0"/>
                    <a:pt x="101518" y="0"/>
                  </a:cubicBezTo>
                  <a:close/>
                </a:path>
              </a:pathLst>
            </a:custGeom>
            <a:solidFill>
              <a:srgbClr val="000000">
                <a:alpha val="0"/>
              </a:srgbClr>
            </a:solidFill>
            <a:ln w="38100" cap="rnd">
              <a:solidFill>
                <a:srgbClr val="000000"/>
              </a:solidFill>
              <a:prstDash val="lgDash"/>
              <a:round/>
            </a:ln>
          </p:spPr>
        </p:sp>
        <p:sp>
          <p:nvSpPr>
            <p:cNvPr id="34" name="TextBox 34"/>
            <p:cNvSpPr txBox="1"/>
            <p:nvPr/>
          </p:nvSpPr>
          <p:spPr>
            <a:xfrm>
              <a:off x="0" y="-38100"/>
              <a:ext cx="1024352" cy="1884174"/>
            </a:xfrm>
            <a:prstGeom prst="rect">
              <a:avLst/>
            </a:prstGeom>
          </p:spPr>
          <p:txBody>
            <a:bodyPr lIns="50800" tIns="50800" rIns="50800" bIns="50800" rtlCol="0" anchor="ctr"/>
            <a:lstStyle/>
            <a:p>
              <a:pPr marL="410209" lvl="1" indent="-205105" algn="ctr">
                <a:lnSpc>
                  <a:spcPts val="2659"/>
                </a:lnSpc>
                <a:buFont typeface="Arial"/>
                <a:buChar char="•"/>
              </a:pPr>
              <a:endParaRPr/>
            </a:p>
          </p:txBody>
        </p:sp>
      </p:grpSp>
      <p:sp>
        <p:nvSpPr>
          <p:cNvPr id="35" name="TextBox 35"/>
          <p:cNvSpPr txBox="1"/>
          <p:nvPr/>
        </p:nvSpPr>
        <p:spPr>
          <a:xfrm>
            <a:off x="2402132" y="2736847"/>
            <a:ext cx="3557389" cy="372745"/>
          </a:xfrm>
          <a:prstGeom prst="rect">
            <a:avLst/>
          </a:prstGeom>
        </p:spPr>
        <p:txBody>
          <a:bodyPr lIns="0" tIns="0" rIns="0" bIns="0" rtlCol="0" anchor="t">
            <a:spAutoFit/>
          </a:bodyPr>
          <a:lstStyle/>
          <a:p>
            <a:pPr algn="ctr">
              <a:lnSpc>
                <a:spcPts val="3079"/>
              </a:lnSpc>
              <a:spcBef>
                <a:spcPct val="0"/>
              </a:spcBef>
            </a:pPr>
            <a:r>
              <a:rPr lang="en-US" sz="2199" b="1" u="sng">
                <a:solidFill>
                  <a:srgbClr val="000000"/>
                </a:solidFill>
                <a:latin typeface="Open Sans Bold"/>
                <a:ea typeface="Open Sans Bold"/>
                <a:cs typeface="Open Sans Bold"/>
                <a:sym typeface="Open Sans Bold"/>
              </a:rPr>
              <a:t>Government Applications</a:t>
            </a:r>
          </a:p>
        </p:txBody>
      </p:sp>
      <p:sp>
        <p:nvSpPr>
          <p:cNvPr id="36" name="TextBox 36"/>
          <p:cNvSpPr txBox="1"/>
          <p:nvPr/>
        </p:nvSpPr>
        <p:spPr>
          <a:xfrm>
            <a:off x="2307730" y="3250233"/>
            <a:ext cx="3746194" cy="5955030"/>
          </a:xfrm>
          <a:prstGeom prst="rect">
            <a:avLst/>
          </a:prstGeom>
        </p:spPr>
        <p:txBody>
          <a:bodyPr lIns="0" tIns="0" rIns="0" bIns="0" rtlCol="0" anchor="t">
            <a:spAutoFit/>
          </a:bodyPr>
          <a:lstStyle/>
          <a:p>
            <a:pPr marL="388620" lvl="1" indent="-194310" algn="l">
              <a:lnSpc>
                <a:spcPts val="2520"/>
              </a:lnSpc>
              <a:buFont typeface="Arial"/>
              <a:buChar char="•"/>
            </a:pPr>
            <a:r>
              <a:rPr lang="en-US" sz="1800" b="1">
                <a:solidFill>
                  <a:srgbClr val="000000"/>
                </a:solidFill>
                <a:latin typeface="Open Sans Bold"/>
                <a:ea typeface="Open Sans Bold"/>
                <a:cs typeface="Open Sans Bold"/>
                <a:sym typeface="Open Sans Bold"/>
              </a:rPr>
              <a:t>Water resource management</a:t>
            </a:r>
            <a:r>
              <a:rPr lang="en-US" sz="1800">
                <a:solidFill>
                  <a:srgbClr val="000000"/>
                </a:solidFill>
                <a:latin typeface="Open Sans"/>
                <a:ea typeface="Open Sans"/>
                <a:cs typeface="Open Sans"/>
                <a:sym typeface="Open Sans"/>
              </a:rPr>
              <a:t> – Enables efficient monitoring and regulation of groundwater usage.</a:t>
            </a:r>
          </a:p>
          <a:p>
            <a:pPr marL="388620" lvl="1" indent="-194310" algn="l">
              <a:lnSpc>
                <a:spcPts val="2520"/>
              </a:lnSpc>
              <a:buFont typeface="Arial"/>
              <a:buChar char="•"/>
            </a:pPr>
            <a:r>
              <a:rPr lang="en-US" sz="1800" b="1">
                <a:solidFill>
                  <a:srgbClr val="000000"/>
                </a:solidFill>
                <a:latin typeface="Open Sans Bold"/>
                <a:ea typeface="Open Sans Bold"/>
                <a:cs typeface="Open Sans Bold"/>
                <a:sym typeface="Open Sans Bold"/>
              </a:rPr>
              <a:t>Policy enforcement</a:t>
            </a:r>
            <a:r>
              <a:rPr lang="en-US" sz="1800">
                <a:solidFill>
                  <a:srgbClr val="000000"/>
                </a:solidFill>
                <a:latin typeface="Open Sans"/>
                <a:ea typeface="Open Sans"/>
                <a:cs typeface="Open Sans"/>
                <a:sym typeface="Open Sans"/>
              </a:rPr>
              <a:t> – Helps impose usage restrictions and tiered pricing for conservation.</a:t>
            </a:r>
          </a:p>
          <a:p>
            <a:pPr marL="388620" lvl="1" indent="-194310" algn="l">
              <a:lnSpc>
                <a:spcPts val="2520"/>
              </a:lnSpc>
              <a:buFont typeface="Arial"/>
              <a:buChar char="•"/>
            </a:pPr>
            <a:r>
              <a:rPr lang="en-US" sz="1800" b="1">
                <a:solidFill>
                  <a:srgbClr val="000000"/>
                </a:solidFill>
                <a:latin typeface="Open Sans Bold"/>
                <a:ea typeface="Open Sans Bold"/>
                <a:cs typeface="Open Sans Bold"/>
                <a:sym typeface="Open Sans Bold"/>
              </a:rPr>
              <a:t>Leak detection &amp; waste prevention</a:t>
            </a:r>
            <a:r>
              <a:rPr lang="en-US" sz="1800">
                <a:solidFill>
                  <a:srgbClr val="000000"/>
                </a:solidFill>
                <a:latin typeface="Open Sans"/>
                <a:ea typeface="Open Sans"/>
                <a:cs typeface="Open Sans"/>
                <a:sym typeface="Open Sans"/>
              </a:rPr>
              <a:t> – Identifies anomalies to prevent unauthorized consumption.</a:t>
            </a:r>
          </a:p>
          <a:p>
            <a:pPr marL="388620" lvl="1" indent="-194310" algn="l">
              <a:lnSpc>
                <a:spcPts val="2520"/>
              </a:lnSpc>
              <a:buFont typeface="Arial"/>
              <a:buChar char="•"/>
            </a:pPr>
            <a:r>
              <a:rPr lang="en-US" sz="1800" b="1">
                <a:solidFill>
                  <a:srgbClr val="000000"/>
                </a:solidFill>
                <a:latin typeface="Open Sans Bold"/>
                <a:ea typeface="Open Sans Bold"/>
                <a:cs typeface="Open Sans Bold"/>
                <a:sym typeface="Open Sans Bold"/>
              </a:rPr>
              <a:t>Smart city initiatives </a:t>
            </a:r>
            <a:r>
              <a:rPr lang="en-US" sz="1800">
                <a:solidFill>
                  <a:srgbClr val="000000"/>
                </a:solidFill>
                <a:latin typeface="Open Sans"/>
                <a:ea typeface="Open Sans"/>
                <a:cs typeface="Open Sans"/>
                <a:sym typeface="Open Sans"/>
              </a:rPr>
              <a:t>– Supports infrastructure planning for long-term sustainability.</a:t>
            </a:r>
          </a:p>
          <a:p>
            <a:pPr marL="388620" lvl="1" indent="-194310" algn="l">
              <a:lnSpc>
                <a:spcPts val="2520"/>
              </a:lnSpc>
              <a:buFont typeface="Arial"/>
              <a:buChar char="•"/>
            </a:pPr>
            <a:r>
              <a:rPr lang="en-US" sz="1800" b="1">
                <a:solidFill>
                  <a:srgbClr val="000000"/>
                </a:solidFill>
                <a:latin typeface="Open Sans Bold"/>
                <a:ea typeface="Open Sans Bold"/>
                <a:cs typeface="Open Sans Bold"/>
                <a:sym typeface="Open Sans Bold"/>
              </a:rPr>
              <a:t>Disaster preparedness</a:t>
            </a:r>
            <a:r>
              <a:rPr lang="en-US" sz="1800">
                <a:solidFill>
                  <a:srgbClr val="000000"/>
                </a:solidFill>
                <a:latin typeface="Open Sans"/>
                <a:ea typeface="Open Sans"/>
                <a:cs typeface="Open Sans"/>
                <a:sym typeface="Open Sans"/>
              </a:rPr>
              <a:t> – Assists in drought &amp; flood management with predictive analytics.</a:t>
            </a:r>
          </a:p>
        </p:txBody>
      </p:sp>
      <p:sp>
        <p:nvSpPr>
          <p:cNvPr id="37" name="TextBox 37"/>
          <p:cNvSpPr txBox="1"/>
          <p:nvPr/>
        </p:nvSpPr>
        <p:spPr>
          <a:xfrm>
            <a:off x="7734043" y="2619055"/>
            <a:ext cx="3076277" cy="372745"/>
          </a:xfrm>
          <a:prstGeom prst="rect">
            <a:avLst/>
          </a:prstGeom>
        </p:spPr>
        <p:txBody>
          <a:bodyPr lIns="0" tIns="0" rIns="0" bIns="0" rtlCol="0" anchor="t">
            <a:spAutoFit/>
          </a:bodyPr>
          <a:lstStyle/>
          <a:p>
            <a:pPr algn="ctr">
              <a:lnSpc>
                <a:spcPts val="3079"/>
              </a:lnSpc>
              <a:spcBef>
                <a:spcPct val="0"/>
              </a:spcBef>
            </a:pPr>
            <a:r>
              <a:rPr lang="en-US" sz="2199" b="1" u="sng">
                <a:solidFill>
                  <a:srgbClr val="000000"/>
                </a:solidFill>
                <a:latin typeface="Open Sans Bold"/>
                <a:ea typeface="Open Sans Bold"/>
                <a:cs typeface="Open Sans Bold"/>
                <a:sym typeface="Open Sans Bold"/>
              </a:rPr>
              <a:t>Agriculture &amp; Farming</a:t>
            </a:r>
          </a:p>
        </p:txBody>
      </p:sp>
      <p:sp>
        <p:nvSpPr>
          <p:cNvPr id="38" name="TextBox 38"/>
          <p:cNvSpPr txBox="1"/>
          <p:nvPr/>
        </p:nvSpPr>
        <p:spPr>
          <a:xfrm>
            <a:off x="7533667" y="3089496"/>
            <a:ext cx="3639783" cy="5657215"/>
          </a:xfrm>
          <a:prstGeom prst="rect">
            <a:avLst/>
          </a:prstGeom>
        </p:spPr>
        <p:txBody>
          <a:bodyPr lIns="0" tIns="0" rIns="0" bIns="0" rtlCol="0" anchor="t">
            <a:spAutoFit/>
          </a:bodyPr>
          <a:lstStyle/>
          <a:p>
            <a:pPr marL="410209" lvl="1" indent="-205105" algn="l">
              <a:lnSpc>
                <a:spcPts val="2659"/>
              </a:lnSpc>
              <a:buFont typeface="Arial"/>
              <a:buChar char="•"/>
            </a:pPr>
            <a:r>
              <a:rPr lang="en-US" sz="1899" b="1">
                <a:solidFill>
                  <a:srgbClr val="000000"/>
                </a:solidFill>
                <a:latin typeface="Open Sans Bold"/>
                <a:ea typeface="Open Sans Bold"/>
                <a:cs typeface="Open Sans Bold"/>
                <a:sym typeface="Open Sans Bold"/>
              </a:rPr>
              <a:t>Optimized irrigation</a:t>
            </a:r>
            <a:r>
              <a:rPr lang="en-US" sz="1899">
                <a:solidFill>
                  <a:srgbClr val="000000"/>
                </a:solidFill>
                <a:latin typeface="Open Sans"/>
                <a:ea typeface="Open Sans"/>
                <a:cs typeface="Open Sans"/>
                <a:sym typeface="Open Sans"/>
              </a:rPr>
              <a:t> – Provides real-time monitoring for efficient water use.</a:t>
            </a:r>
          </a:p>
          <a:p>
            <a:pPr algn="l">
              <a:lnSpc>
                <a:spcPts val="2659"/>
              </a:lnSpc>
            </a:pPr>
            <a:endParaRPr lang="en-US" sz="1899">
              <a:solidFill>
                <a:srgbClr val="000000"/>
              </a:solidFill>
              <a:latin typeface="Open Sans"/>
              <a:ea typeface="Open Sans"/>
              <a:cs typeface="Open Sans"/>
              <a:sym typeface="Open Sans"/>
            </a:endParaRPr>
          </a:p>
          <a:p>
            <a:pPr marL="410209" lvl="1" indent="-205105" algn="l">
              <a:lnSpc>
                <a:spcPts val="2659"/>
              </a:lnSpc>
              <a:buFont typeface="Arial"/>
              <a:buChar char="•"/>
            </a:pPr>
            <a:r>
              <a:rPr lang="en-US" sz="1899" b="1">
                <a:solidFill>
                  <a:srgbClr val="000000"/>
                </a:solidFill>
                <a:latin typeface="Open Sans Bold"/>
                <a:ea typeface="Open Sans Bold"/>
                <a:cs typeface="Open Sans Bold"/>
                <a:sym typeface="Open Sans Bold"/>
              </a:rPr>
              <a:t>Automated water control</a:t>
            </a:r>
            <a:r>
              <a:rPr lang="en-US" sz="1899">
                <a:solidFill>
                  <a:srgbClr val="000000"/>
                </a:solidFill>
                <a:latin typeface="Open Sans"/>
                <a:ea typeface="Open Sans"/>
                <a:cs typeface="Open Sans"/>
                <a:sym typeface="Open Sans"/>
              </a:rPr>
              <a:t> – Adjusts flow based on weather &amp; crop needs.</a:t>
            </a:r>
          </a:p>
          <a:p>
            <a:pPr algn="l">
              <a:lnSpc>
                <a:spcPts val="2659"/>
              </a:lnSpc>
            </a:pPr>
            <a:endParaRPr lang="en-US" sz="1899">
              <a:solidFill>
                <a:srgbClr val="000000"/>
              </a:solidFill>
              <a:latin typeface="Open Sans"/>
              <a:ea typeface="Open Sans"/>
              <a:cs typeface="Open Sans"/>
              <a:sym typeface="Open Sans"/>
            </a:endParaRPr>
          </a:p>
          <a:p>
            <a:pPr algn="l">
              <a:lnSpc>
                <a:spcPts val="2659"/>
              </a:lnSpc>
            </a:pPr>
            <a:r>
              <a:rPr lang="en-US" sz="1899" b="1" u="sng">
                <a:solidFill>
                  <a:srgbClr val="000000"/>
                </a:solidFill>
                <a:latin typeface="Open Sans Bold"/>
                <a:ea typeface="Open Sans Bold"/>
                <a:cs typeface="Open Sans Bold"/>
                <a:sym typeface="Open Sans Bold"/>
              </a:rPr>
              <a:t> Industrial &amp; Commercial Use</a:t>
            </a:r>
          </a:p>
          <a:p>
            <a:pPr algn="l">
              <a:lnSpc>
                <a:spcPts val="2659"/>
              </a:lnSpc>
            </a:pPr>
            <a:endParaRPr lang="en-US" sz="1899" b="1" u="sng">
              <a:solidFill>
                <a:srgbClr val="000000"/>
              </a:solidFill>
              <a:latin typeface="Open Sans Bold"/>
              <a:ea typeface="Open Sans Bold"/>
              <a:cs typeface="Open Sans Bold"/>
              <a:sym typeface="Open Sans Bold"/>
            </a:endParaRPr>
          </a:p>
          <a:p>
            <a:pPr marL="410209" lvl="1" indent="-205105" algn="l">
              <a:lnSpc>
                <a:spcPts val="2659"/>
              </a:lnSpc>
              <a:buFont typeface="Arial"/>
              <a:buChar char="•"/>
            </a:pPr>
            <a:r>
              <a:rPr lang="en-US" sz="1899" b="1">
                <a:solidFill>
                  <a:srgbClr val="000000"/>
                </a:solidFill>
                <a:latin typeface="Open Sans Bold"/>
                <a:ea typeface="Open Sans Bold"/>
                <a:cs typeface="Open Sans Bold"/>
                <a:sym typeface="Open Sans Bold"/>
              </a:rPr>
              <a:t>Process optimization </a:t>
            </a:r>
            <a:r>
              <a:rPr lang="en-US" sz="1899">
                <a:solidFill>
                  <a:srgbClr val="000000"/>
                </a:solidFill>
                <a:latin typeface="Open Sans"/>
                <a:ea typeface="Open Sans"/>
                <a:cs typeface="Open Sans"/>
                <a:sym typeface="Open Sans"/>
              </a:rPr>
              <a:t>– Helps factories track usage and reduce costs.</a:t>
            </a:r>
          </a:p>
          <a:p>
            <a:pPr marL="410209" lvl="1" indent="-205105" algn="l">
              <a:lnSpc>
                <a:spcPts val="2659"/>
              </a:lnSpc>
              <a:buFont typeface="Arial"/>
              <a:buChar char="•"/>
            </a:pPr>
            <a:r>
              <a:rPr lang="en-US" sz="1899" b="1">
                <a:solidFill>
                  <a:srgbClr val="000000"/>
                </a:solidFill>
                <a:latin typeface="Open Sans Bold"/>
                <a:ea typeface="Open Sans Bold"/>
                <a:cs typeface="Open Sans Bold"/>
                <a:sym typeface="Open Sans Bold"/>
              </a:rPr>
              <a:t>Leak detection </a:t>
            </a:r>
            <a:r>
              <a:rPr lang="en-US" sz="1899">
                <a:solidFill>
                  <a:srgbClr val="000000"/>
                </a:solidFill>
                <a:latin typeface="Open Sans"/>
                <a:ea typeface="Open Sans"/>
                <a:cs typeface="Open Sans"/>
                <a:sym typeface="Open Sans"/>
              </a:rPr>
              <a:t>– Prevents water loss in large facilities.</a:t>
            </a:r>
          </a:p>
          <a:p>
            <a:pPr algn="l">
              <a:lnSpc>
                <a:spcPts val="2659"/>
              </a:lnSpc>
            </a:pPr>
            <a:endParaRPr lang="en-US" sz="1899">
              <a:solidFill>
                <a:srgbClr val="000000"/>
              </a:solidFill>
              <a:latin typeface="Open Sans"/>
              <a:ea typeface="Open Sans"/>
              <a:cs typeface="Open Sans"/>
              <a:sym typeface="Open Sans"/>
            </a:endParaRPr>
          </a:p>
        </p:txBody>
      </p:sp>
      <p:sp>
        <p:nvSpPr>
          <p:cNvPr id="39" name="TextBox 39"/>
          <p:cNvSpPr txBox="1"/>
          <p:nvPr/>
        </p:nvSpPr>
        <p:spPr>
          <a:xfrm>
            <a:off x="12887146" y="3792792"/>
            <a:ext cx="2885337" cy="4990791"/>
          </a:xfrm>
          <a:prstGeom prst="rect">
            <a:avLst/>
          </a:prstGeom>
        </p:spPr>
        <p:txBody>
          <a:bodyPr lIns="0" tIns="0" rIns="0" bIns="0" rtlCol="0" anchor="t">
            <a:spAutoFit/>
          </a:bodyPr>
          <a:lstStyle/>
          <a:p>
            <a:pPr marL="407436" lvl="1" indent="-203718" algn="l">
              <a:lnSpc>
                <a:spcPts val="2642"/>
              </a:lnSpc>
              <a:buFont typeface="Arial"/>
              <a:buChar char="•"/>
            </a:pPr>
            <a:r>
              <a:rPr lang="en-US" sz="1887" b="1">
                <a:solidFill>
                  <a:srgbClr val="000000"/>
                </a:solidFill>
                <a:latin typeface="Open Sans Bold"/>
                <a:ea typeface="Open Sans Bold"/>
                <a:cs typeface="Open Sans Bold"/>
                <a:sym typeface="Open Sans Bold"/>
              </a:rPr>
              <a:t>Groundwater studies</a:t>
            </a:r>
            <a:r>
              <a:rPr lang="en-US" sz="1887">
                <a:solidFill>
                  <a:srgbClr val="000000"/>
                </a:solidFill>
                <a:latin typeface="Open Sans"/>
                <a:ea typeface="Open Sans"/>
                <a:cs typeface="Open Sans"/>
                <a:sym typeface="Open Sans"/>
              </a:rPr>
              <a:t> – Assists NGOs and researchers in mapping usage patterns.</a:t>
            </a:r>
          </a:p>
          <a:p>
            <a:pPr marL="407436" lvl="1" indent="-203718" algn="l">
              <a:lnSpc>
                <a:spcPts val="2642"/>
              </a:lnSpc>
              <a:buFont typeface="Arial"/>
              <a:buChar char="•"/>
            </a:pPr>
            <a:r>
              <a:rPr lang="en-US" sz="1887" b="1">
                <a:solidFill>
                  <a:srgbClr val="000000"/>
                </a:solidFill>
                <a:latin typeface="Open Sans Bold"/>
                <a:ea typeface="Open Sans Bold"/>
                <a:cs typeface="Open Sans Bold"/>
                <a:sym typeface="Open Sans Bold"/>
              </a:rPr>
              <a:t>Rainwater harvesting support</a:t>
            </a:r>
            <a:r>
              <a:rPr lang="en-US" sz="1887">
                <a:solidFill>
                  <a:srgbClr val="000000"/>
                </a:solidFill>
                <a:latin typeface="Open Sans"/>
                <a:ea typeface="Open Sans"/>
                <a:cs typeface="Open Sans"/>
                <a:sym typeface="Open Sans"/>
              </a:rPr>
              <a:t> – Encourages efficient water conservation.</a:t>
            </a:r>
          </a:p>
          <a:p>
            <a:pPr marL="407436" lvl="1" indent="-203718" algn="l">
              <a:lnSpc>
                <a:spcPts val="2642"/>
              </a:lnSpc>
              <a:buFont typeface="Arial"/>
              <a:buChar char="•"/>
            </a:pPr>
            <a:r>
              <a:rPr lang="en-US" sz="1887" b="1">
                <a:solidFill>
                  <a:srgbClr val="000000"/>
                </a:solidFill>
                <a:latin typeface="Open Sans Bold"/>
                <a:ea typeface="Open Sans Bold"/>
                <a:cs typeface="Open Sans Bold"/>
                <a:sym typeface="Open Sans Bold"/>
              </a:rPr>
              <a:t>Public awareness campaigns</a:t>
            </a:r>
            <a:r>
              <a:rPr lang="en-US" sz="1887">
                <a:solidFill>
                  <a:srgbClr val="000000"/>
                </a:solidFill>
                <a:latin typeface="Open Sans"/>
                <a:ea typeface="Open Sans"/>
                <a:cs typeface="Open Sans"/>
                <a:sym typeface="Open Sans"/>
              </a:rPr>
              <a:t> – Helps promote responsible water usage in communities.</a:t>
            </a:r>
          </a:p>
        </p:txBody>
      </p:sp>
      <p:sp>
        <p:nvSpPr>
          <p:cNvPr id="40" name="TextBox 40"/>
          <p:cNvSpPr txBox="1"/>
          <p:nvPr/>
        </p:nvSpPr>
        <p:spPr>
          <a:xfrm>
            <a:off x="13112903" y="2786377"/>
            <a:ext cx="2347813" cy="745490"/>
          </a:xfrm>
          <a:prstGeom prst="rect">
            <a:avLst/>
          </a:prstGeom>
        </p:spPr>
        <p:txBody>
          <a:bodyPr lIns="0" tIns="0" rIns="0" bIns="0" rtlCol="0" anchor="t">
            <a:spAutoFit/>
          </a:bodyPr>
          <a:lstStyle/>
          <a:p>
            <a:pPr algn="ctr">
              <a:lnSpc>
                <a:spcPts val="3079"/>
              </a:lnSpc>
              <a:spcBef>
                <a:spcPct val="0"/>
              </a:spcBef>
            </a:pPr>
            <a:r>
              <a:rPr lang="en-US" sz="2199" b="1" u="sng">
                <a:solidFill>
                  <a:srgbClr val="000000"/>
                </a:solidFill>
                <a:latin typeface="Open Sans Bold"/>
                <a:ea typeface="Open Sans Bold"/>
                <a:cs typeface="Open Sans Bold"/>
                <a:sym typeface="Open Sans Bold"/>
              </a:rPr>
              <a:t>Environmental &amp;</a:t>
            </a:r>
          </a:p>
          <a:p>
            <a:pPr algn="ctr">
              <a:lnSpc>
                <a:spcPts val="2939"/>
              </a:lnSpc>
              <a:spcBef>
                <a:spcPct val="0"/>
              </a:spcBef>
            </a:pPr>
            <a:r>
              <a:rPr lang="en-US" sz="2099" b="1" u="sng">
                <a:solidFill>
                  <a:srgbClr val="000000"/>
                </a:solidFill>
                <a:latin typeface="Open Sans Bold"/>
                <a:ea typeface="Open Sans Bold"/>
                <a:cs typeface="Open Sans Bold"/>
                <a:sym typeface="Open Sans Bold"/>
              </a:rPr>
              <a:t> Sustainability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4301" y="-896609"/>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3" name="Freeform 3"/>
          <p:cNvSpPr/>
          <p:nvPr/>
        </p:nvSpPr>
        <p:spPr>
          <a:xfrm>
            <a:off x="-394110" y="4837777"/>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4" name="Freeform 4"/>
          <p:cNvSpPr/>
          <p:nvPr/>
        </p:nvSpPr>
        <p:spPr>
          <a:xfrm>
            <a:off x="5961739" y="-886800"/>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5" name="Freeform 5"/>
          <p:cNvSpPr/>
          <p:nvPr/>
        </p:nvSpPr>
        <p:spPr>
          <a:xfrm>
            <a:off x="5951930" y="4847586"/>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6" name="Freeform 6"/>
          <p:cNvSpPr/>
          <p:nvPr/>
        </p:nvSpPr>
        <p:spPr>
          <a:xfrm>
            <a:off x="12307779" y="-876992"/>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7" name="Freeform 7"/>
          <p:cNvSpPr/>
          <p:nvPr/>
        </p:nvSpPr>
        <p:spPr>
          <a:xfrm>
            <a:off x="12297970" y="4857394"/>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grpSp>
        <p:nvGrpSpPr>
          <p:cNvPr id="8" name="Group 8"/>
          <p:cNvGrpSpPr/>
          <p:nvPr/>
        </p:nvGrpSpPr>
        <p:grpSpPr>
          <a:xfrm>
            <a:off x="2937683" y="2847288"/>
            <a:ext cx="12412634" cy="4592425"/>
            <a:chOff x="0" y="0"/>
            <a:chExt cx="3269171" cy="1209528"/>
          </a:xfrm>
        </p:grpSpPr>
        <p:sp>
          <p:nvSpPr>
            <p:cNvPr id="9" name="Freeform 9"/>
            <p:cNvSpPr/>
            <p:nvPr/>
          </p:nvSpPr>
          <p:spPr>
            <a:xfrm>
              <a:off x="0" y="0"/>
              <a:ext cx="3269171" cy="1209528"/>
            </a:xfrm>
            <a:custGeom>
              <a:avLst/>
              <a:gdLst/>
              <a:ahLst/>
              <a:cxnLst/>
              <a:rect l="l" t="t" r="r" b="b"/>
              <a:pathLst>
                <a:path w="3269171" h="1209528">
                  <a:moveTo>
                    <a:pt x="31809" y="0"/>
                  </a:moveTo>
                  <a:lnTo>
                    <a:pt x="3237362" y="0"/>
                  </a:lnTo>
                  <a:cubicBezTo>
                    <a:pt x="3254930" y="0"/>
                    <a:pt x="3269171" y="14242"/>
                    <a:pt x="3269171" y="31809"/>
                  </a:cubicBezTo>
                  <a:lnTo>
                    <a:pt x="3269171" y="1177718"/>
                  </a:lnTo>
                  <a:cubicBezTo>
                    <a:pt x="3269171" y="1186155"/>
                    <a:pt x="3265820" y="1194245"/>
                    <a:pt x="3259854" y="1200211"/>
                  </a:cubicBezTo>
                  <a:cubicBezTo>
                    <a:pt x="3253889" y="1206176"/>
                    <a:pt x="3245798" y="1209528"/>
                    <a:pt x="3237362" y="1209528"/>
                  </a:cubicBezTo>
                  <a:lnTo>
                    <a:pt x="31809" y="1209528"/>
                  </a:lnTo>
                  <a:cubicBezTo>
                    <a:pt x="23373" y="1209528"/>
                    <a:pt x="15282" y="1206176"/>
                    <a:pt x="9317" y="1200211"/>
                  </a:cubicBezTo>
                  <a:cubicBezTo>
                    <a:pt x="3351" y="1194245"/>
                    <a:pt x="0" y="1186155"/>
                    <a:pt x="0" y="1177718"/>
                  </a:cubicBezTo>
                  <a:lnTo>
                    <a:pt x="0" y="31809"/>
                  </a:lnTo>
                  <a:cubicBezTo>
                    <a:pt x="0" y="23373"/>
                    <a:pt x="3351" y="15282"/>
                    <a:pt x="9317" y="9317"/>
                  </a:cubicBezTo>
                  <a:cubicBezTo>
                    <a:pt x="15282" y="3351"/>
                    <a:pt x="23373" y="0"/>
                    <a:pt x="31809" y="0"/>
                  </a:cubicBezTo>
                  <a:close/>
                </a:path>
              </a:pathLst>
            </a:custGeom>
            <a:solidFill>
              <a:srgbClr val="C1DBA3"/>
            </a:solidFill>
          </p:spPr>
        </p:sp>
        <p:sp>
          <p:nvSpPr>
            <p:cNvPr id="10" name="TextBox 10"/>
            <p:cNvSpPr txBox="1"/>
            <p:nvPr/>
          </p:nvSpPr>
          <p:spPr>
            <a:xfrm>
              <a:off x="0" y="-38100"/>
              <a:ext cx="3269171" cy="124762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3332601" y="3189350"/>
            <a:ext cx="11622798" cy="3908301"/>
            <a:chOff x="0" y="0"/>
            <a:chExt cx="3061148" cy="1029347"/>
          </a:xfrm>
        </p:grpSpPr>
        <p:sp>
          <p:nvSpPr>
            <p:cNvPr id="12" name="Freeform 12"/>
            <p:cNvSpPr/>
            <p:nvPr/>
          </p:nvSpPr>
          <p:spPr>
            <a:xfrm>
              <a:off x="0" y="0"/>
              <a:ext cx="3061148" cy="1029347"/>
            </a:xfrm>
            <a:custGeom>
              <a:avLst/>
              <a:gdLst/>
              <a:ahLst/>
              <a:cxnLst/>
              <a:rect l="l" t="t" r="r" b="b"/>
              <a:pathLst>
                <a:path w="3061148" h="1029347">
                  <a:moveTo>
                    <a:pt x="33971" y="0"/>
                  </a:moveTo>
                  <a:lnTo>
                    <a:pt x="3027177" y="0"/>
                  </a:lnTo>
                  <a:cubicBezTo>
                    <a:pt x="3036187" y="0"/>
                    <a:pt x="3044828" y="3579"/>
                    <a:pt x="3051199" y="9950"/>
                  </a:cubicBezTo>
                  <a:cubicBezTo>
                    <a:pt x="3057569" y="16321"/>
                    <a:pt x="3061148" y="24961"/>
                    <a:pt x="3061148" y="33971"/>
                  </a:cubicBezTo>
                  <a:lnTo>
                    <a:pt x="3061148" y="995376"/>
                  </a:lnTo>
                  <a:cubicBezTo>
                    <a:pt x="3061148" y="1004385"/>
                    <a:pt x="3057569" y="1013026"/>
                    <a:pt x="3051199" y="1019397"/>
                  </a:cubicBezTo>
                  <a:cubicBezTo>
                    <a:pt x="3044828" y="1025768"/>
                    <a:pt x="3036187" y="1029347"/>
                    <a:pt x="3027177" y="1029347"/>
                  </a:cubicBezTo>
                  <a:lnTo>
                    <a:pt x="33971" y="1029347"/>
                  </a:lnTo>
                  <a:cubicBezTo>
                    <a:pt x="24961" y="1029347"/>
                    <a:pt x="16321" y="1025768"/>
                    <a:pt x="9950" y="1019397"/>
                  </a:cubicBezTo>
                  <a:cubicBezTo>
                    <a:pt x="3579" y="1013026"/>
                    <a:pt x="0" y="1004385"/>
                    <a:pt x="0" y="995376"/>
                  </a:cubicBezTo>
                  <a:lnTo>
                    <a:pt x="0" y="33971"/>
                  </a:lnTo>
                  <a:cubicBezTo>
                    <a:pt x="0" y="24961"/>
                    <a:pt x="3579" y="16321"/>
                    <a:pt x="9950" y="9950"/>
                  </a:cubicBezTo>
                  <a:cubicBezTo>
                    <a:pt x="16321" y="3579"/>
                    <a:pt x="24961" y="0"/>
                    <a:pt x="33971" y="0"/>
                  </a:cubicBezTo>
                  <a:close/>
                </a:path>
              </a:pathLst>
            </a:custGeom>
            <a:solidFill>
              <a:srgbClr val="000000">
                <a:alpha val="0"/>
              </a:srgbClr>
            </a:solidFill>
            <a:ln w="38100" cap="rnd">
              <a:solidFill>
                <a:srgbClr val="000000"/>
              </a:solidFill>
              <a:prstDash val="lgDash"/>
              <a:round/>
            </a:ln>
          </p:spPr>
        </p:sp>
        <p:sp>
          <p:nvSpPr>
            <p:cNvPr id="13" name="TextBox 13"/>
            <p:cNvSpPr txBox="1"/>
            <p:nvPr/>
          </p:nvSpPr>
          <p:spPr>
            <a:xfrm>
              <a:off x="0" y="-38100"/>
              <a:ext cx="3061148" cy="1067447"/>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4640884" y="647278"/>
            <a:ext cx="3358484" cy="3789155"/>
          </a:xfrm>
          <a:custGeom>
            <a:avLst/>
            <a:gdLst/>
            <a:ahLst/>
            <a:cxnLst/>
            <a:rect l="l" t="t" r="r" b="b"/>
            <a:pathLst>
              <a:path w="3358484" h="3789155">
                <a:moveTo>
                  <a:pt x="0" y="0"/>
                </a:moveTo>
                <a:lnTo>
                  <a:pt x="3358484" y="0"/>
                </a:lnTo>
                <a:lnTo>
                  <a:pt x="3358484" y="3789155"/>
                </a:lnTo>
                <a:lnTo>
                  <a:pt x="0" y="3789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rot="-3957000" flipH="1">
            <a:off x="350914" y="5554494"/>
            <a:ext cx="3358484" cy="3789155"/>
          </a:xfrm>
          <a:custGeom>
            <a:avLst/>
            <a:gdLst/>
            <a:ahLst/>
            <a:cxnLst/>
            <a:rect l="l" t="t" r="r" b="b"/>
            <a:pathLst>
              <a:path w="3358484" h="3789155">
                <a:moveTo>
                  <a:pt x="3358484" y="0"/>
                </a:moveTo>
                <a:lnTo>
                  <a:pt x="0" y="0"/>
                </a:lnTo>
                <a:lnTo>
                  <a:pt x="0" y="3789155"/>
                </a:lnTo>
                <a:lnTo>
                  <a:pt x="3358484" y="3789155"/>
                </a:lnTo>
                <a:lnTo>
                  <a:pt x="335848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flipH="1">
            <a:off x="12849876" y="6269223"/>
            <a:ext cx="5000881" cy="3473340"/>
          </a:xfrm>
          <a:custGeom>
            <a:avLst/>
            <a:gdLst/>
            <a:ahLst/>
            <a:cxnLst/>
            <a:rect l="l" t="t" r="r" b="b"/>
            <a:pathLst>
              <a:path w="5000881" h="3473340">
                <a:moveTo>
                  <a:pt x="5000882" y="0"/>
                </a:moveTo>
                <a:lnTo>
                  <a:pt x="0" y="0"/>
                </a:lnTo>
                <a:lnTo>
                  <a:pt x="0" y="3473340"/>
                </a:lnTo>
                <a:lnTo>
                  <a:pt x="5000882" y="3473340"/>
                </a:lnTo>
                <a:lnTo>
                  <a:pt x="5000882"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flipH="1">
            <a:off x="12719560" y="6370465"/>
            <a:ext cx="5924450" cy="4114800"/>
          </a:xfrm>
          <a:custGeom>
            <a:avLst/>
            <a:gdLst/>
            <a:ahLst/>
            <a:cxnLst/>
            <a:rect l="l" t="t" r="r" b="b"/>
            <a:pathLst>
              <a:path w="5924450" h="4114800">
                <a:moveTo>
                  <a:pt x="5924450" y="0"/>
                </a:moveTo>
                <a:lnTo>
                  <a:pt x="0" y="0"/>
                </a:lnTo>
                <a:lnTo>
                  <a:pt x="0" y="4114800"/>
                </a:lnTo>
                <a:lnTo>
                  <a:pt x="5924450" y="4114800"/>
                </a:lnTo>
                <a:lnTo>
                  <a:pt x="592445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Freeform 18"/>
          <p:cNvSpPr/>
          <p:nvPr/>
        </p:nvSpPr>
        <p:spPr>
          <a:xfrm rot="-10800000" flipH="1">
            <a:off x="294228" y="458794"/>
            <a:ext cx="5000881" cy="3473340"/>
          </a:xfrm>
          <a:custGeom>
            <a:avLst/>
            <a:gdLst/>
            <a:ahLst/>
            <a:cxnLst/>
            <a:rect l="l" t="t" r="r" b="b"/>
            <a:pathLst>
              <a:path w="5000881" h="3473340">
                <a:moveTo>
                  <a:pt x="5000881" y="0"/>
                </a:moveTo>
                <a:lnTo>
                  <a:pt x="0" y="0"/>
                </a:lnTo>
                <a:lnTo>
                  <a:pt x="0" y="3473339"/>
                </a:lnTo>
                <a:lnTo>
                  <a:pt x="5000881" y="3473339"/>
                </a:lnTo>
                <a:lnTo>
                  <a:pt x="5000881"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rot="-10800000" flipH="1">
            <a:off x="-499024" y="-283908"/>
            <a:ext cx="5924450" cy="4114800"/>
          </a:xfrm>
          <a:custGeom>
            <a:avLst/>
            <a:gdLst/>
            <a:ahLst/>
            <a:cxnLst/>
            <a:rect l="l" t="t" r="r" b="b"/>
            <a:pathLst>
              <a:path w="5924450" h="4114800">
                <a:moveTo>
                  <a:pt x="5924450" y="0"/>
                </a:moveTo>
                <a:lnTo>
                  <a:pt x="0" y="0"/>
                </a:lnTo>
                <a:lnTo>
                  <a:pt x="0" y="4114800"/>
                </a:lnTo>
                <a:lnTo>
                  <a:pt x="5924450" y="4114800"/>
                </a:lnTo>
                <a:lnTo>
                  <a:pt x="592445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TextBox 20"/>
          <p:cNvSpPr txBox="1"/>
          <p:nvPr/>
        </p:nvSpPr>
        <p:spPr>
          <a:xfrm>
            <a:off x="1134892" y="1336167"/>
            <a:ext cx="16124408" cy="922274"/>
          </a:xfrm>
          <a:prstGeom prst="rect">
            <a:avLst/>
          </a:prstGeom>
        </p:spPr>
        <p:txBody>
          <a:bodyPr lIns="0" tIns="0" rIns="0" bIns="0" rtlCol="0" anchor="t">
            <a:spAutoFit/>
          </a:bodyPr>
          <a:lstStyle/>
          <a:p>
            <a:pPr algn="ctr">
              <a:lnSpc>
                <a:spcPts val="7168"/>
              </a:lnSpc>
            </a:pPr>
            <a:r>
              <a:rPr lang="en-US" sz="6400" spc="544">
                <a:solidFill>
                  <a:srgbClr val="000000"/>
                </a:solidFill>
                <a:latin typeface="TAN Headline"/>
                <a:ea typeface="TAN Headline"/>
                <a:cs typeface="TAN Headline"/>
                <a:sym typeface="TAN Headline"/>
              </a:rPr>
              <a:t>CONCLUSION</a:t>
            </a:r>
          </a:p>
        </p:txBody>
      </p:sp>
      <p:sp>
        <p:nvSpPr>
          <p:cNvPr id="21" name="TextBox 21"/>
          <p:cNvSpPr txBox="1"/>
          <p:nvPr/>
        </p:nvSpPr>
        <p:spPr>
          <a:xfrm>
            <a:off x="3487289" y="3517582"/>
            <a:ext cx="11265514" cy="3175636"/>
          </a:xfrm>
          <a:prstGeom prst="rect">
            <a:avLst/>
          </a:prstGeom>
        </p:spPr>
        <p:txBody>
          <a:bodyPr lIns="0" tIns="0" rIns="0" bIns="0" rtlCol="0" anchor="t">
            <a:spAutoFit/>
          </a:bodyPr>
          <a:lstStyle/>
          <a:p>
            <a:pPr algn="ctr">
              <a:lnSpc>
                <a:spcPts val="5039"/>
              </a:lnSpc>
              <a:spcBef>
                <a:spcPct val="0"/>
              </a:spcBef>
            </a:pPr>
            <a:r>
              <a:rPr lang="en-US" sz="3599">
                <a:solidFill>
                  <a:srgbClr val="000000"/>
                </a:solidFill>
                <a:latin typeface="210 소월 Bold"/>
                <a:ea typeface="210 소월 Bold"/>
                <a:cs typeface="210 소월 Bold"/>
                <a:sym typeface="210 소월 Bold"/>
              </a:rPr>
              <a:t>This project ‘Under Ground Water Level Consumption Monitoring System’– solution aims to bring awareness, control, and accountability to individual water usage, ultimately contributing to groundwater conservation efforts on a societal level.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4301" y="-896609"/>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3" name="Freeform 3"/>
          <p:cNvSpPr/>
          <p:nvPr/>
        </p:nvSpPr>
        <p:spPr>
          <a:xfrm>
            <a:off x="-394110" y="4837777"/>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4" name="Freeform 4"/>
          <p:cNvSpPr/>
          <p:nvPr/>
        </p:nvSpPr>
        <p:spPr>
          <a:xfrm>
            <a:off x="5961739" y="-886800"/>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5" name="Freeform 5"/>
          <p:cNvSpPr/>
          <p:nvPr/>
        </p:nvSpPr>
        <p:spPr>
          <a:xfrm>
            <a:off x="5951930" y="4847586"/>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6" name="Freeform 6"/>
          <p:cNvSpPr/>
          <p:nvPr/>
        </p:nvSpPr>
        <p:spPr>
          <a:xfrm>
            <a:off x="12307779" y="-876992"/>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7" name="Freeform 7"/>
          <p:cNvSpPr/>
          <p:nvPr/>
        </p:nvSpPr>
        <p:spPr>
          <a:xfrm>
            <a:off x="12297970" y="4857394"/>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grpSp>
        <p:nvGrpSpPr>
          <p:cNvPr id="8" name="Group 8"/>
          <p:cNvGrpSpPr/>
          <p:nvPr/>
        </p:nvGrpSpPr>
        <p:grpSpPr>
          <a:xfrm>
            <a:off x="2937683" y="2847288"/>
            <a:ext cx="12412634" cy="4592425"/>
            <a:chOff x="0" y="0"/>
            <a:chExt cx="3269171" cy="1209528"/>
          </a:xfrm>
        </p:grpSpPr>
        <p:sp>
          <p:nvSpPr>
            <p:cNvPr id="9" name="Freeform 9"/>
            <p:cNvSpPr/>
            <p:nvPr/>
          </p:nvSpPr>
          <p:spPr>
            <a:xfrm>
              <a:off x="0" y="0"/>
              <a:ext cx="3269171" cy="1209528"/>
            </a:xfrm>
            <a:custGeom>
              <a:avLst/>
              <a:gdLst/>
              <a:ahLst/>
              <a:cxnLst/>
              <a:rect l="l" t="t" r="r" b="b"/>
              <a:pathLst>
                <a:path w="3269171" h="1209528">
                  <a:moveTo>
                    <a:pt x="31809" y="0"/>
                  </a:moveTo>
                  <a:lnTo>
                    <a:pt x="3237362" y="0"/>
                  </a:lnTo>
                  <a:cubicBezTo>
                    <a:pt x="3254930" y="0"/>
                    <a:pt x="3269171" y="14242"/>
                    <a:pt x="3269171" y="31809"/>
                  </a:cubicBezTo>
                  <a:lnTo>
                    <a:pt x="3269171" y="1177718"/>
                  </a:lnTo>
                  <a:cubicBezTo>
                    <a:pt x="3269171" y="1186155"/>
                    <a:pt x="3265820" y="1194245"/>
                    <a:pt x="3259854" y="1200211"/>
                  </a:cubicBezTo>
                  <a:cubicBezTo>
                    <a:pt x="3253889" y="1206176"/>
                    <a:pt x="3245798" y="1209528"/>
                    <a:pt x="3237362" y="1209528"/>
                  </a:cubicBezTo>
                  <a:lnTo>
                    <a:pt x="31809" y="1209528"/>
                  </a:lnTo>
                  <a:cubicBezTo>
                    <a:pt x="23373" y="1209528"/>
                    <a:pt x="15282" y="1206176"/>
                    <a:pt x="9317" y="1200211"/>
                  </a:cubicBezTo>
                  <a:cubicBezTo>
                    <a:pt x="3351" y="1194245"/>
                    <a:pt x="0" y="1186155"/>
                    <a:pt x="0" y="1177718"/>
                  </a:cubicBezTo>
                  <a:lnTo>
                    <a:pt x="0" y="31809"/>
                  </a:lnTo>
                  <a:cubicBezTo>
                    <a:pt x="0" y="23373"/>
                    <a:pt x="3351" y="15282"/>
                    <a:pt x="9317" y="9317"/>
                  </a:cubicBezTo>
                  <a:cubicBezTo>
                    <a:pt x="15282" y="3351"/>
                    <a:pt x="23373" y="0"/>
                    <a:pt x="31809" y="0"/>
                  </a:cubicBezTo>
                  <a:close/>
                </a:path>
              </a:pathLst>
            </a:custGeom>
            <a:solidFill>
              <a:srgbClr val="C1DBA3"/>
            </a:solidFill>
          </p:spPr>
        </p:sp>
        <p:sp>
          <p:nvSpPr>
            <p:cNvPr id="10" name="TextBox 10"/>
            <p:cNvSpPr txBox="1"/>
            <p:nvPr/>
          </p:nvSpPr>
          <p:spPr>
            <a:xfrm>
              <a:off x="0" y="-38100"/>
              <a:ext cx="3269171" cy="124762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3332601" y="3189350"/>
            <a:ext cx="11622798" cy="3908301"/>
            <a:chOff x="0" y="0"/>
            <a:chExt cx="3061148" cy="1029347"/>
          </a:xfrm>
        </p:grpSpPr>
        <p:sp>
          <p:nvSpPr>
            <p:cNvPr id="12" name="Freeform 12"/>
            <p:cNvSpPr/>
            <p:nvPr/>
          </p:nvSpPr>
          <p:spPr>
            <a:xfrm>
              <a:off x="0" y="0"/>
              <a:ext cx="3061148" cy="1029347"/>
            </a:xfrm>
            <a:custGeom>
              <a:avLst/>
              <a:gdLst/>
              <a:ahLst/>
              <a:cxnLst/>
              <a:rect l="l" t="t" r="r" b="b"/>
              <a:pathLst>
                <a:path w="3061148" h="1029347">
                  <a:moveTo>
                    <a:pt x="33971" y="0"/>
                  </a:moveTo>
                  <a:lnTo>
                    <a:pt x="3027177" y="0"/>
                  </a:lnTo>
                  <a:cubicBezTo>
                    <a:pt x="3036187" y="0"/>
                    <a:pt x="3044828" y="3579"/>
                    <a:pt x="3051199" y="9950"/>
                  </a:cubicBezTo>
                  <a:cubicBezTo>
                    <a:pt x="3057569" y="16321"/>
                    <a:pt x="3061148" y="24961"/>
                    <a:pt x="3061148" y="33971"/>
                  </a:cubicBezTo>
                  <a:lnTo>
                    <a:pt x="3061148" y="995376"/>
                  </a:lnTo>
                  <a:cubicBezTo>
                    <a:pt x="3061148" y="1004385"/>
                    <a:pt x="3057569" y="1013026"/>
                    <a:pt x="3051199" y="1019397"/>
                  </a:cubicBezTo>
                  <a:cubicBezTo>
                    <a:pt x="3044828" y="1025768"/>
                    <a:pt x="3036187" y="1029347"/>
                    <a:pt x="3027177" y="1029347"/>
                  </a:cubicBezTo>
                  <a:lnTo>
                    <a:pt x="33971" y="1029347"/>
                  </a:lnTo>
                  <a:cubicBezTo>
                    <a:pt x="24961" y="1029347"/>
                    <a:pt x="16321" y="1025768"/>
                    <a:pt x="9950" y="1019397"/>
                  </a:cubicBezTo>
                  <a:cubicBezTo>
                    <a:pt x="3579" y="1013026"/>
                    <a:pt x="0" y="1004385"/>
                    <a:pt x="0" y="995376"/>
                  </a:cubicBezTo>
                  <a:lnTo>
                    <a:pt x="0" y="33971"/>
                  </a:lnTo>
                  <a:cubicBezTo>
                    <a:pt x="0" y="24961"/>
                    <a:pt x="3579" y="16321"/>
                    <a:pt x="9950" y="9950"/>
                  </a:cubicBezTo>
                  <a:cubicBezTo>
                    <a:pt x="16321" y="3579"/>
                    <a:pt x="24961" y="0"/>
                    <a:pt x="33971" y="0"/>
                  </a:cubicBezTo>
                  <a:close/>
                </a:path>
              </a:pathLst>
            </a:custGeom>
            <a:solidFill>
              <a:srgbClr val="000000">
                <a:alpha val="0"/>
              </a:srgbClr>
            </a:solidFill>
            <a:ln w="38100" cap="rnd">
              <a:solidFill>
                <a:srgbClr val="000000"/>
              </a:solidFill>
              <a:prstDash val="lgDash"/>
              <a:round/>
            </a:ln>
          </p:spPr>
        </p:sp>
        <p:sp>
          <p:nvSpPr>
            <p:cNvPr id="13" name="TextBox 13"/>
            <p:cNvSpPr txBox="1"/>
            <p:nvPr/>
          </p:nvSpPr>
          <p:spPr>
            <a:xfrm>
              <a:off x="0" y="-38100"/>
              <a:ext cx="3061148" cy="1067447"/>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rot="4000971">
            <a:off x="14518391" y="6130932"/>
            <a:ext cx="3358484" cy="3789155"/>
          </a:xfrm>
          <a:custGeom>
            <a:avLst/>
            <a:gdLst/>
            <a:ahLst/>
            <a:cxnLst/>
            <a:rect l="l" t="t" r="r" b="b"/>
            <a:pathLst>
              <a:path w="3358484" h="3789155">
                <a:moveTo>
                  <a:pt x="0" y="0"/>
                </a:moveTo>
                <a:lnTo>
                  <a:pt x="3358484" y="0"/>
                </a:lnTo>
                <a:lnTo>
                  <a:pt x="3358484" y="3789156"/>
                </a:lnTo>
                <a:lnTo>
                  <a:pt x="0" y="37891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rot="1506608" flipH="1">
            <a:off x="645283" y="116777"/>
            <a:ext cx="3358484" cy="3789155"/>
          </a:xfrm>
          <a:custGeom>
            <a:avLst/>
            <a:gdLst/>
            <a:ahLst/>
            <a:cxnLst/>
            <a:rect l="l" t="t" r="r" b="b"/>
            <a:pathLst>
              <a:path w="3358484" h="3789155">
                <a:moveTo>
                  <a:pt x="3358484" y="0"/>
                </a:moveTo>
                <a:lnTo>
                  <a:pt x="0" y="0"/>
                </a:lnTo>
                <a:lnTo>
                  <a:pt x="0" y="3789155"/>
                </a:lnTo>
                <a:lnTo>
                  <a:pt x="3358484" y="3789155"/>
                </a:lnTo>
                <a:lnTo>
                  <a:pt x="335848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flipH="1" flipV="1">
            <a:off x="13287119" y="274684"/>
            <a:ext cx="5000881" cy="3473340"/>
          </a:xfrm>
          <a:custGeom>
            <a:avLst/>
            <a:gdLst/>
            <a:ahLst/>
            <a:cxnLst/>
            <a:rect l="l" t="t" r="r" b="b"/>
            <a:pathLst>
              <a:path w="5000881" h="3473340">
                <a:moveTo>
                  <a:pt x="5000881" y="3473340"/>
                </a:moveTo>
                <a:lnTo>
                  <a:pt x="0" y="3473340"/>
                </a:lnTo>
                <a:lnTo>
                  <a:pt x="0" y="0"/>
                </a:lnTo>
                <a:lnTo>
                  <a:pt x="5000881" y="0"/>
                </a:lnTo>
                <a:lnTo>
                  <a:pt x="5000881" y="347334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flipH="1" flipV="1">
            <a:off x="13193320" y="-366776"/>
            <a:ext cx="5924450" cy="4114800"/>
          </a:xfrm>
          <a:custGeom>
            <a:avLst/>
            <a:gdLst/>
            <a:ahLst/>
            <a:cxnLst/>
            <a:rect l="l" t="t" r="r" b="b"/>
            <a:pathLst>
              <a:path w="5924450" h="4114800">
                <a:moveTo>
                  <a:pt x="5924450" y="4114800"/>
                </a:moveTo>
                <a:lnTo>
                  <a:pt x="0" y="4114800"/>
                </a:lnTo>
                <a:lnTo>
                  <a:pt x="0" y="0"/>
                </a:lnTo>
                <a:lnTo>
                  <a:pt x="5924450" y="0"/>
                </a:lnTo>
                <a:lnTo>
                  <a:pt x="5924450" y="411480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Freeform 18"/>
          <p:cNvSpPr/>
          <p:nvPr/>
        </p:nvSpPr>
        <p:spPr>
          <a:xfrm rot="-10800000" flipH="1" flipV="1">
            <a:off x="435660" y="6567551"/>
            <a:ext cx="5000881" cy="3473340"/>
          </a:xfrm>
          <a:custGeom>
            <a:avLst/>
            <a:gdLst/>
            <a:ahLst/>
            <a:cxnLst/>
            <a:rect l="l" t="t" r="r" b="b"/>
            <a:pathLst>
              <a:path w="5000881" h="3473340">
                <a:moveTo>
                  <a:pt x="5000882" y="3473340"/>
                </a:moveTo>
                <a:lnTo>
                  <a:pt x="0" y="3473340"/>
                </a:lnTo>
                <a:lnTo>
                  <a:pt x="0" y="0"/>
                </a:lnTo>
                <a:lnTo>
                  <a:pt x="5000882" y="0"/>
                </a:lnTo>
                <a:lnTo>
                  <a:pt x="5000882" y="347334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rot="-10800000" flipH="1" flipV="1">
            <a:off x="-394110" y="6567551"/>
            <a:ext cx="5924450" cy="4114800"/>
          </a:xfrm>
          <a:custGeom>
            <a:avLst/>
            <a:gdLst/>
            <a:ahLst/>
            <a:cxnLst/>
            <a:rect l="l" t="t" r="r" b="b"/>
            <a:pathLst>
              <a:path w="5924450" h="4114800">
                <a:moveTo>
                  <a:pt x="5924450" y="4114800"/>
                </a:moveTo>
                <a:lnTo>
                  <a:pt x="0" y="4114800"/>
                </a:lnTo>
                <a:lnTo>
                  <a:pt x="0" y="0"/>
                </a:lnTo>
                <a:lnTo>
                  <a:pt x="5924450" y="0"/>
                </a:lnTo>
                <a:lnTo>
                  <a:pt x="5924450" y="411480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TextBox 20"/>
          <p:cNvSpPr txBox="1"/>
          <p:nvPr/>
        </p:nvSpPr>
        <p:spPr>
          <a:xfrm>
            <a:off x="800054" y="4510976"/>
            <a:ext cx="16687892" cy="1331722"/>
          </a:xfrm>
          <a:prstGeom prst="rect">
            <a:avLst/>
          </a:prstGeom>
        </p:spPr>
        <p:txBody>
          <a:bodyPr lIns="0" tIns="0" rIns="0" bIns="0" rtlCol="0" anchor="t">
            <a:spAutoFit/>
          </a:bodyPr>
          <a:lstStyle/>
          <a:p>
            <a:pPr algn="ctr">
              <a:lnSpc>
                <a:spcPts val="10304"/>
              </a:lnSpc>
            </a:pPr>
            <a:r>
              <a:rPr lang="en-US" sz="9200" spc="920">
                <a:solidFill>
                  <a:srgbClr val="242D61"/>
                </a:solidFill>
                <a:latin typeface="TAN Headline"/>
                <a:ea typeface="TAN Headline"/>
                <a:cs typeface="TAN Headline"/>
                <a:sym typeface="TAN Headline"/>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4301" y="-896609"/>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3" name="Freeform 3"/>
          <p:cNvSpPr/>
          <p:nvPr/>
        </p:nvSpPr>
        <p:spPr>
          <a:xfrm>
            <a:off x="-394110" y="4837777"/>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4" name="Freeform 4"/>
          <p:cNvSpPr/>
          <p:nvPr/>
        </p:nvSpPr>
        <p:spPr>
          <a:xfrm>
            <a:off x="5961739" y="-886800"/>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5" name="Freeform 5"/>
          <p:cNvSpPr/>
          <p:nvPr/>
        </p:nvSpPr>
        <p:spPr>
          <a:xfrm>
            <a:off x="5951930" y="4847586"/>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6" name="Freeform 6"/>
          <p:cNvSpPr/>
          <p:nvPr/>
        </p:nvSpPr>
        <p:spPr>
          <a:xfrm>
            <a:off x="12307779" y="-876992"/>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7" name="Freeform 7"/>
          <p:cNvSpPr/>
          <p:nvPr/>
        </p:nvSpPr>
        <p:spPr>
          <a:xfrm>
            <a:off x="12297970" y="4857394"/>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grpSp>
        <p:nvGrpSpPr>
          <p:cNvPr id="8" name="Group 8"/>
          <p:cNvGrpSpPr/>
          <p:nvPr/>
        </p:nvGrpSpPr>
        <p:grpSpPr>
          <a:xfrm>
            <a:off x="2937683" y="2847288"/>
            <a:ext cx="13978637" cy="5894975"/>
            <a:chOff x="0" y="0"/>
            <a:chExt cx="3681616" cy="1552586"/>
          </a:xfrm>
        </p:grpSpPr>
        <p:sp>
          <p:nvSpPr>
            <p:cNvPr id="9" name="Freeform 9"/>
            <p:cNvSpPr/>
            <p:nvPr/>
          </p:nvSpPr>
          <p:spPr>
            <a:xfrm>
              <a:off x="0" y="0"/>
              <a:ext cx="3681616" cy="1552586"/>
            </a:xfrm>
            <a:custGeom>
              <a:avLst/>
              <a:gdLst/>
              <a:ahLst/>
              <a:cxnLst/>
              <a:rect l="l" t="t" r="r" b="b"/>
              <a:pathLst>
                <a:path w="3681616" h="1552586">
                  <a:moveTo>
                    <a:pt x="28246" y="0"/>
                  </a:moveTo>
                  <a:lnTo>
                    <a:pt x="3653370" y="0"/>
                  </a:lnTo>
                  <a:cubicBezTo>
                    <a:pt x="3660862" y="0"/>
                    <a:pt x="3668046" y="2976"/>
                    <a:pt x="3673343" y="8273"/>
                  </a:cubicBezTo>
                  <a:cubicBezTo>
                    <a:pt x="3678641" y="13570"/>
                    <a:pt x="3681616" y="20755"/>
                    <a:pt x="3681616" y="28246"/>
                  </a:cubicBezTo>
                  <a:lnTo>
                    <a:pt x="3681616" y="1524340"/>
                  </a:lnTo>
                  <a:cubicBezTo>
                    <a:pt x="3681616" y="1539940"/>
                    <a:pt x="3668970" y="1552586"/>
                    <a:pt x="3653370" y="1552586"/>
                  </a:cubicBezTo>
                  <a:lnTo>
                    <a:pt x="28246" y="1552586"/>
                  </a:lnTo>
                  <a:cubicBezTo>
                    <a:pt x="12646" y="1552586"/>
                    <a:pt x="0" y="1539940"/>
                    <a:pt x="0" y="1524340"/>
                  </a:cubicBezTo>
                  <a:lnTo>
                    <a:pt x="0" y="28246"/>
                  </a:lnTo>
                  <a:cubicBezTo>
                    <a:pt x="0" y="12646"/>
                    <a:pt x="12646" y="0"/>
                    <a:pt x="28246" y="0"/>
                  </a:cubicBezTo>
                  <a:close/>
                </a:path>
              </a:pathLst>
            </a:custGeom>
            <a:solidFill>
              <a:srgbClr val="C1DBA3"/>
            </a:solidFill>
          </p:spPr>
        </p:sp>
        <p:sp>
          <p:nvSpPr>
            <p:cNvPr id="10" name="TextBox 10"/>
            <p:cNvSpPr txBox="1"/>
            <p:nvPr/>
          </p:nvSpPr>
          <p:spPr>
            <a:xfrm>
              <a:off x="0" y="-38100"/>
              <a:ext cx="3681616" cy="1590686"/>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3332601" y="3037351"/>
            <a:ext cx="13153393" cy="5394763"/>
            <a:chOff x="0" y="0"/>
            <a:chExt cx="3464268" cy="1420843"/>
          </a:xfrm>
        </p:grpSpPr>
        <p:sp>
          <p:nvSpPr>
            <p:cNvPr id="12" name="Freeform 12"/>
            <p:cNvSpPr/>
            <p:nvPr/>
          </p:nvSpPr>
          <p:spPr>
            <a:xfrm>
              <a:off x="0" y="0"/>
              <a:ext cx="3464268" cy="1420843"/>
            </a:xfrm>
            <a:custGeom>
              <a:avLst/>
              <a:gdLst/>
              <a:ahLst/>
              <a:cxnLst/>
              <a:rect l="l" t="t" r="r" b="b"/>
              <a:pathLst>
                <a:path w="3464268" h="1420843">
                  <a:moveTo>
                    <a:pt x="30018" y="0"/>
                  </a:moveTo>
                  <a:lnTo>
                    <a:pt x="3434250" y="0"/>
                  </a:lnTo>
                  <a:cubicBezTo>
                    <a:pt x="3442211" y="0"/>
                    <a:pt x="3449846" y="3163"/>
                    <a:pt x="3455476" y="8792"/>
                  </a:cubicBezTo>
                  <a:cubicBezTo>
                    <a:pt x="3461105" y="14422"/>
                    <a:pt x="3464268" y="22057"/>
                    <a:pt x="3464268" y="30018"/>
                  </a:cubicBezTo>
                  <a:lnTo>
                    <a:pt x="3464268" y="1390825"/>
                  </a:lnTo>
                  <a:cubicBezTo>
                    <a:pt x="3464268" y="1407403"/>
                    <a:pt x="3450829" y="1420843"/>
                    <a:pt x="3434250" y="1420843"/>
                  </a:cubicBezTo>
                  <a:lnTo>
                    <a:pt x="30018" y="1420843"/>
                  </a:lnTo>
                  <a:cubicBezTo>
                    <a:pt x="13439" y="1420843"/>
                    <a:pt x="0" y="1407403"/>
                    <a:pt x="0" y="1390825"/>
                  </a:cubicBezTo>
                  <a:lnTo>
                    <a:pt x="0" y="30018"/>
                  </a:lnTo>
                  <a:cubicBezTo>
                    <a:pt x="0" y="13439"/>
                    <a:pt x="13439" y="0"/>
                    <a:pt x="30018" y="0"/>
                  </a:cubicBezTo>
                  <a:close/>
                </a:path>
              </a:pathLst>
            </a:custGeom>
            <a:solidFill>
              <a:srgbClr val="000000">
                <a:alpha val="0"/>
              </a:srgbClr>
            </a:solidFill>
            <a:ln w="38100" cap="rnd">
              <a:solidFill>
                <a:srgbClr val="000000"/>
              </a:solidFill>
              <a:prstDash val="lgDash"/>
              <a:round/>
            </a:ln>
          </p:spPr>
        </p:sp>
        <p:sp>
          <p:nvSpPr>
            <p:cNvPr id="13" name="TextBox 13"/>
            <p:cNvSpPr txBox="1"/>
            <p:nvPr/>
          </p:nvSpPr>
          <p:spPr>
            <a:xfrm>
              <a:off x="0" y="-38100"/>
              <a:ext cx="3464268" cy="1458943"/>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flipH="1" flipV="1">
            <a:off x="13287119" y="274684"/>
            <a:ext cx="5000881" cy="3473340"/>
          </a:xfrm>
          <a:custGeom>
            <a:avLst/>
            <a:gdLst/>
            <a:ahLst/>
            <a:cxnLst/>
            <a:rect l="l" t="t" r="r" b="b"/>
            <a:pathLst>
              <a:path w="5000881" h="3473340">
                <a:moveTo>
                  <a:pt x="5000881" y="3473340"/>
                </a:moveTo>
                <a:lnTo>
                  <a:pt x="0" y="3473340"/>
                </a:lnTo>
                <a:lnTo>
                  <a:pt x="0" y="0"/>
                </a:lnTo>
                <a:lnTo>
                  <a:pt x="5000881" y="0"/>
                </a:lnTo>
                <a:lnTo>
                  <a:pt x="5000881" y="347334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flipH="1" flipV="1">
            <a:off x="13193320" y="-366776"/>
            <a:ext cx="5924450" cy="4114800"/>
          </a:xfrm>
          <a:custGeom>
            <a:avLst/>
            <a:gdLst/>
            <a:ahLst/>
            <a:cxnLst/>
            <a:rect l="l" t="t" r="r" b="b"/>
            <a:pathLst>
              <a:path w="5924450" h="4114800">
                <a:moveTo>
                  <a:pt x="5924450" y="4114800"/>
                </a:moveTo>
                <a:lnTo>
                  <a:pt x="0" y="4114800"/>
                </a:lnTo>
                <a:lnTo>
                  <a:pt x="0" y="0"/>
                </a:lnTo>
                <a:lnTo>
                  <a:pt x="5924450" y="0"/>
                </a:lnTo>
                <a:lnTo>
                  <a:pt x="592445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TextBox 16"/>
          <p:cNvSpPr txBox="1"/>
          <p:nvPr/>
        </p:nvSpPr>
        <p:spPr>
          <a:xfrm>
            <a:off x="3776133" y="3286201"/>
            <a:ext cx="12301736" cy="5145913"/>
          </a:xfrm>
          <a:prstGeom prst="rect">
            <a:avLst/>
          </a:prstGeom>
        </p:spPr>
        <p:txBody>
          <a:bodyPr lIns="0" tIns="0" rIns="0" bIns="0" rtlCol="0" anchor="t">
            <a:spAutoFit/>
          </a:bodyPr>
          <a:lstStyle/>
          <a:p>
            <a:pPr algn="just">
              <a:lnSpc>
                <a:spcPts val="3416"/>
              </a:lnSpc>
            </a:pPr>
            <a:r>
              <a:rPr lang="en-US" sz="2800" spc="-16">
                <a:solidFill>
                  <a:srgbClr val="000000"/>
                </a:solidFill>
                <a:latin typeface="Atkinson Hyperlegible"/>
                <a:ea typeface="Atkinson Hyperlegible"/>
                <a:cs typeface="Atkinson Hyperlegible"/>
                <a:sym typeface="Atkinson Hyperlegible"/>
              </a:rPr>
              <a:t>When communities cannot see or understand their collective water consumption patterns, they lose the ability to make informed decisions about resource sharing, conservation priorities, and future planning. Families may unknowingly consume excessive amounts while their neighbours face shortages, creating social tensions and inequitable access to this essential resource. The absence of transparent monitoring systems undermines community cooperation and shared responsibility for water stewardship. Hence the main </a:t>
            </a:r>
            <a:r>
              <a:rPr lang="en-US" sz="2800" b="1" spc="-16">
                <a:solidFill>
                  <a:srgbClr val="000000"/>
                </a:solidFill>
                <a:latin typeface="Atkinson Hyperlegible Bold"/>
                <a:ea typeface="Atkinson Hyperlegible Bold"/>
                <a:cs typeface="Atkinson Hyperlegible Bold"/>
                <a:sym typeface="Atkinson Hyperlegible Bold"/>
              </a:rPr>
              <a:t>goal of the work is to develop a system for monitoring the usage of groundwater</a:t>
            </a:r>
            <a:r>
              <a:rPr lang="en-US" sz="2800" spc="-16">
                <a:solidFill>
                  <a:srgbClr val="000000"/>
                </a:solidFill>
                <a:latin typeface="Atkinson Hyperlegible"/>
                <a:ea typeface="Atkinson Hyperlegible"/>
                <a:cs typeface="Atkinson Hyperlegible"/>
                <a:sym typeface="Atkinson Hyperlegible"/>
              </a:rPr>
              <a:t> and to establish some criterions and regulations based on the groundwater level </a:t>
            </a:r>
            <a:r>
              <a:rPr lang="en-US" sz="2800" b="1" spc="-16">
                <a:solidFill>
                  <a:srgbClr val="000000"/>
                </a:solidFill>
                <a:latin typeface="Atkinson Hyperlegible Bold"/>
                <a:ea typeface="Atkinson Hyperlegible Bold"/>
                <a:cs typeface="Atkinson Hyperlegible Bold"/>
                <a:sym typeface="Atkinson Hyperlegible Bold"/>
              </a:rPr>
              <a:t>and an automated system is created which monitors water level and water usage of the house. </a:t>
            </a:r>
          </a:p>
          <a:p>
            <a:pPr algn="just">
              <a:lnSpc>
                <a:spcPts val="3416"/>
              </a:lnSpc>
            </a:pPr>
            <a:endParaRPr lang="en-US" sz="2800" b="1" spc="-16">
              <a:solidFill>
                <a:srgbClr val="000000"/>
              </a:solidFill>
              <a:latin typeface="Atkinson Hyperlegible Bold"/>
              <a:ea typeface="Atkinson Hyperlegible Bold"/>
              <a:cs typeface="Atkinson Hyperlegible Bold"/>
              <a:sym typeface="Atkinson Hyperlegible Bold"/>
            </a:endParaRPr>
          </a:p>
        </p:txBody>
      </p:sp>
      <p:sp>
        <p:nvSpPr>
          <p:cNvPr id="17" name="Freeform 17"/>
          <p:cNvSpPr/>
          <p:nvPr/>
        </p:nvSpPr>
        <p:spPr>
          <a:xfrm rot="-10800000" flipH="1" flipV="1">
            <a:off x="435660" y="6567551"/>
            <a:ext cx="5000881" cy="3473340"/>
          </a:xfrm>
          <a:custGeom>
            <a:avLst/>
            <a:gdLst/>
            <a:ahLst/>
            <a:cxnLst/>
            <a:rect l="l" t="t" r="r" b="b"/>
            <a:pathLst>
              <a:path w="5000881" h="3473340">
                <a:moveTo>
                  <a:pt x="5000882" y="3473340"/>
                </a:moveTo>
                <a:lnTo>
                  <a:pt x="0" y="3473340"/>
                </a:lnTo>
                <a:lnTo>
                  <a:pt x="0" y="0"/>
                </a:lnTo>
                <a:lnTo>
                  <a:pt x="5000882" y="0"/>
                </a:lnTo>
                <a:lnTo>
                  <a:pt x="5000882" y="347334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10800000" flipH="1" flipV="1">
            <a:off x="-394110" y="6567551"/>
            <a:ext cx="5924450" cy="4114800"/>
          </a:xfrm>
          <a:custGeom>
            <a:avLst/>
            <a:gdLst/>
            <a:ahLst/>
            <a:cxnLst/>
            <a:rect l="l" t="t" r="r" b="b"/>
            <a:pathLst>
              <a:path w="5924450" h="4114800">
                <a:moveTo>
                  <a:pt x="5924450" y="4114800"/>
                </a:moveTo>
                <a:lnTo>
                  <a:pt x="0" y="4114800"/>
                </a:lnTo>
                <a:lnTo>
                  <a:pt x="0" y="0"/>
                </a:lnTo>
                <a:lnTo>
                  <a:pt x="5924450" y="0"/>
                </a:lnTo>
                <a:lnTo>
                  <a:pt x="592445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TextBox 19"/>
          <p:cNvSpPr txBox="1"/>
          <p:nvPr/>
        </p:nvSpPr>
        <p:spPr>
          <a:xfrm>
            <a:off x="4441008" y="1028882"/>
            <a:ext cx="10580382" cy="982472"/>
          </a:xfrm>
          <a:prstGeom prst="rect">
            <a:avLst/>
          </a:prstGeom>
        </p:spPr>
        <p:txBody>
          <a:bodyPr lIns="0" tIns="0" rIns="0" bIns="0" rtlCol="0" anchor="t">
            <a:spAutoFit/>
          </a:bodyPr>
          <a:lstStyle/>
          <a:p>
            <a:pPr algn="ctr">
              <a:lnSpc>
                <a:spcPts val="7503"/>
              </a:lnSpc>
            </a:pPr>
            <a:r>
              <a:rPr lang="en-US" sz="6699" spc="569">
                <a:solidFill>
                  <a:srgbClr val="000000"/>
                </a:solidFill>
                <a:latin typeface="TAN Headline"/>
                <a:ea typeface="TAN Headline"/>
                <a:cs typeface="TAN Headline"/>
                <a:sym typeface="TAN Headline"/>
              </a:rPr>
              <a:t>ABSTRACT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4301" y="-896609"/>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3" name="Freeform 3"/>
          <p:cNvSpPr/>
          <p:nvPr/>
        </p:nvSpPr>
        <p:spPr>
          <a:xfrm>
            <a:off x="-394110" y="4837777"/>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4" name="Freeform 4"/>
          <p:cNvSpPr/>
          <p:nvPr/>
        </p:nvSpPr>
        <p:spPr>
          <a:xfrm>
            <a:off x="5961739" y="-886800"/>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5" name="Freeform 5"/>
          <p:cNvSpPr/>
          <p:nvPr/>
        </p:nvSpPr>
        <p:spPr>
          <a:xfrm>
            <a:off x="5951930" y="4847586"/>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6" name="Freeform 6"/>
          <p:cNvSpPr/>
          <p:nvPr/>
        </p:nvSpPr>
        <p:spPr>
          <a:xfrm>
            <a:off x="12307779" y="-876992"/>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7" name="Freeform 7"/>
          <p:cNvSpPr/>
          <p:nvPr/>
        </p:nvSpPr>
        <p:spPr>
          <a:xfrm>
            <a:off x="12297970" y="4857394"/>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grpSp>
        <p:nvGrpSpPr>
          <p:cNvPr id="8" name="Group 8"/>
          <p:cNvGrpSpPr/>
          <p:nvPr/>
        </p:nvGrpSpPr>
        <p:grpSpPr>
          <a:xfrm>
            <a:off x="2937683" y="2847288"/>
            <a:ext cx="6691457" cy="6895275"/>
            <a:chOff x="0" y="0"/>
            <a:chExt cx="1762359" cy="1816040"/>
          </a:xfrm>
        </p:grpSpPr>
        <p:sp>
          <p:nvSpPr>
            <p:cNvPr id="9" name="Freeform 9"/>
            <p:cNvSpPr/>
            <p:nvPr/>
          </p:nvSpPr>
          <p:spPr>
            <a:xfrm>
              <a:off x="0" y="0"/>
              <a:ext cx="1762359" cy="1816040"/>
            </a:xfrm>
            <a:custGeom>
              <a:avLst/>
              <a:gdLst/>
              <a:ahLst/>
              <a:cxnLst/>
              <a:rect l="l" t="t" r="r" b="b"/>
              <a:pathLst>
                <a:path w="1762359" h="1816040">
                  <a:moveTo>
                    <a:pt x="59006" y="0"/>
                  </a:moveTo>
                  <a:lnTo>
                    <a:pt x="1703353" y="0"/>
                  </a:lnTo>
                  <a:cubicBezTo>
                    <a:pt x="1719002" y="0"/>
                    <a:pt x="1734011" y="6217"/>
                    <a:pt x="1745077" y="17283"/>
                  </a:cubicBezTo>
                  <a:cubicBezTo>
                    <a:pt x="1756142" y="28348"/>
                    <a:pt x="1762359" y="43357"/>
                    <a:pt x="1762359" y="59006"/>
                  </a:cubicBezTo>
                  <a:lnTo>
                    <a:pt x="1762359" y="1757033"/>
                  </a:lnTo>
                  <a:cubicBezTo>
                    <a:pt x="1762359" y="1789622"/>
                    <a:pt x="1735941" y="1816040"/>
                    <a:pt x="1703353" y="1816040"/>
                  </a:cubicBezTo>
                  <a:lnTo>
                    <a:pt x="59006" y="1816040"/>
                  </a:lnTo>
                  <a:cubicBezTo>
                    <a:pt x="26418" y="1816040"/>
                    <a:pt x="0" y="1789622"/>
                    <a:pt x="0" y="1757033"/>
                  </a:cubicBezTo>
                  <a:lnTo>
                    <a:pt x="0" y="59006"/>
                  </a:lnTo>
                  <a:cubicBezTo>
                    <a:pt x="0" y="26418"/>
                    <a:pt x="26418" y="0"/>
                    <a:pt x="59006" y="0"/>
                  </a:cubicBezTo>
                  <a:close/>
                </a:path>
              </a:pathLst>
            </a:custGeom>
            <a:solidFill>
              <a:srgbClr val="C1DBA3"/>
            </a:solidFill>
          </p:spPr>
        </p:sp>
        <p:sp>
          <p:nvSpPr>
            <p:cNvPr id="10" name="TextBox 10"/>
            <p:cNvSpPr txBox="1"/>
            <p:nvPr/>
          </p:nvSpPr>
          <p:spPr>
            <a:xfrm>
              <a:off x="0" y="-38100"/>
              <a:ext cx="1762359" cy="185414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3290739" y="3018319"/>
            <a:ext cx="5985345" cy="6553213"/>
            <a:chOff x="0" y="0"/>
            <a:chExt cx="1576387" cy="1725949"/>
          </a:xfrm>
        </p:grpSpPr>
        <p:sp>
          <p:nvSpPr>
            <p:cNvPr id="12" name="Freeform 12"/>
            <p:cNvSpPr/>
            <p:nvPr/>
          </p:nvSpPr>
          <p:spPr>
            <a:xfrm>
              <a:off x="0" y="0"/>
              <a:ext cx="1576387" cy="1725949"/>
            </a:xfrm>
            <a:custGeom>
              <a:avLst/>
              <a:gdLst/>
              <a:ahLst/>
              <a:cxnLst/>
              <a:rect l="l" t="t" r="r" b="b"/>
              <a:pathLst>
                <a:path w="1576387" h="1725949">
                  <a:moveTo>
                    <a:pt x="65967" y="0"/>
                  </a:moveTo>
                  <a:lnTo>
                    <a:pt x="1510420" y="0"/>
                  </a:lnTo>
                  <a:cubicBezTo>
                    <a:pt x="1546852" y="0"/>
                    <a:pt x="1576387" y="29535"/>
                    <a:pt x="1576387" y="65967"/>
                  </a:cubicBezTo>
                  <a:lnTo>
                    <a:pt x="1576387" y="1659982"/>
                  </a:lnTo>
                  <a:cubicBezTo>
                    <a:pt x="1576387" y="1696414"/>
                    <a:pt x="1546852" y="1725949"/>
                    <a:pt x="1510420" y="1725949"/>
                  </a:cubicBezTo>
                  <a:lnTo>
                    <a:pt x="65967" y="1725949"/>
                  </a:lnTo>
                  <a:cubicBezTo>
                    <a:pt x="29535" y="1725949"/>
                    <a:pt x="0" y="1696414"/>
                    <a:pt x="0" y="1659982"/>
                  </a:cubicBezTo>
                  <a:lnTo>
                    <a:pt x="0" y="65967"/>
                  </a:lnTo>
                  <a:cubicBezTo>
                    <a:pt x="0" y="29535"/>
                    <a:pt x="29535" y="0"/>
                    <a:pt x="65967" y="0"/>
                  </a:cubicBezTo>
                  <a:close/>
                </a:path>
              </a:pathLst>
            </a:custGeom>
            <a:solidFill>
              <a:srgbClr val="000000">
                <a:alpha val="0"/>
              </a:srgbClr>
            </a:solidFill>
            <a:ln w="38100" cap="rnd">
              <a:solidFill>
                <a:srgbClr val="000000"/>
              </a:solidFill>
              <a:prstDash val="lgDash"/>
              <a:round/>
            </a:ln>
          </p:spPr>
        </p:sp>
        <p:sp>
          <p:nvSpPr>
            <p:cNvPr id="13" name="TextBox 13"/>
            <p:cNvSpPr txBox="1"/>
            <p:nvPr/>
          </p:nvSpPr>
          <p:spPr>
            <a:xfrm>
              <a:off x="0" y="-76200"/>
              <a:ext cx="1576387" cy="1802149"/>
            </a:xfrm>
            <a:prstGeom prst="rect">
              <a:avLst/>
            </a:prstGeom>
          </p:spPr>
          <p:txBody>
            <a:bodyPr lIns="50800" tIns="50800" rIns="50800" bIns="50800" rtlCol="0" anchor="ctr"/>
            <a:lstStyle/>
            <a:p>
              <a:pPr algn="just">
                <a:lnSpc>
                  <a:spcPts val="5459"/>
                </a:lnSpc>
              </a:pPr>
              <a:r>
                <a:rPr lang="en-US" sz="3899">
                  <a:solidFill>
                    <a:srgbClr val="000000"/>
                  </a:solidFill>
                  <a:latin typeface="Open Sans"/>
                  <a:ea typeface="Open Sans"/>
                  <a:cs typeface="Open Sans"/>
                  <a:sym typeface="Open Sans"/>
                </a:rPr>
                <a:t>▶ INTRODUCTION</a:t>
              </a:r>
            </a:p>
            <a:p>
              <a:pPr algn="just">
                <a:lnSpc>
                  <a:spcPts val="5459"/>
                </a:lnSpc>
              </a:pPr>
              <a:r>
                <a:rPr lang="en-US" sz="3899">
                  <a:solidFill>
                    <a:srgbClr val="000000"/>
                  </a:solidFill>
                  <a:latin typeface="Open Sans"/>
                  <a:ea typeface="Open Sans"/>
                  <a:cs typeface="Open Sans"/>
                  <a:sym typeface="Open Sans"/>
                </a:rPr>
                <a:t>▶ BLOCK DIAGRAM</a:t>
              </a:r>
            </a:p>
            <a:p>
              <a:pPr algn="just">
                <a:lnSpc>
                  <a:spcPts val="5459"/>
                </a:lnSpc>
              </a:pPr>
              <a:r>
                <a:rPr lang="en-US" sz="3899">
                  <a:solidFill>
                    <a:srgbClr val="000000"/>
                  </a:solidFill>
                  <a:latin typeface="Open Sans"/>
                  <a:ea typeface="Open Sans"/>
                  <a:cs typeface="Open Sans"/>
                  <a:sym typeface="Open Sans"/>
                </a:rPr>
                <a:t>▶ WORKING PRINCIPLE</a:t>
              </a:r>
            </a:p>
            <a:p>
              <a:pPr algn="just">
                <a:lnSpc>
                  <a:spcPts val="5459"/>
                </a:lnSpc>
              </a:pPr>
              <a:r>
                <a:rPr lang="en-US" sz="3899">
                  <a:solidFill>
                    <a:srgbClr val="000000"/>
                  </a:solidFill>
                  <a:latin typeface="Open Sans"/>
                  <a:ea typeface="Open Sans"/>
                  <a:cs typeface="Open Sans"/>
                  <a:sym typeface="Open Sans"/>
                </a:rPr>
                <a:t>▶ OUTPUTS</a:t>
              </a:r>
            </a:p>
            <a:p>
              <a:pPr algn="just">
                <a:lnSpc>
                  <a:spcPts val="5459"/>
                </a:lnSpc>
              </a:pPr>
              <a:r>
                <a:rPr lang="en-US" sz="3899">
                  <a:solidFill>
                    <a:srgbClr val="000000"/>
                  </a:solidFill>
                  <a:latin typeface="Open Sans"/>
                  <a:ea typeface="Open Sans"/>
                  <a:cs typeface="Open Sans"/>
                  <a:sym typeface="Open Sans"/>
                </a:rPr>
                <a:t>▶ PTOJECT SETUP</a:t>
              </a:r>
            </a:p>
            <a:p>
              <a:pPr algn="just">
                <a:lnSpc>
                  <a:spcPts val="5459"/>
                </a:lnSpc>
              </a:pPr>
              <a:r>
                <a:rPr lang="en-US" sz="3899">
                  <a:solidFill>
                    <a:srgbClr val="000000"/>
                  </a:solidFill>
                  <a:latin typeface="Open Sans"/>
                  <a:ea typeface="Open Sans"/>
                  <a:cs typeface="Open Sans"/>
                  <a:sym typeface="Open Sans"/>
                </a:rPr>
                <a:t>▶ PRACTICAL RESULTS</a:t>
              </a:r>
            </a:p>
            <a:p>
              <a:pPr algn="just">
                <a:lnSpc>
                  <a:spcPts val="5459"/>
                </a:lnSpc>
              </a:pPr>
              <a:r>
                <a:rPr lang="en-US" sz="3899">
                  <a:solidFill>
                    <a:srgbClr val="000000"/>
                  </a:solidFill>
                  <a:latin typeface="Open Sans"/>
                  <a:ea typeface="Open Sans"/>
                  <a:cs typeface="Open Sans"/>
                  <a:sym typeface="Open Sans"/>
                </a:rPr>
                <a:t>▶ ADVANTAGES</a:t>
              </a:r>
            </a:p>
            <a:p>
              <a:pPr algn="just">
                <a:lnSpc>
                  <a:spcPts val="5459"/>
                </a:lnSpc>
              </a:pPr>
              <a:r>
                <a:rPr lang="en-US" sz="3899">
                  <a:solidFill>
                    <a:srgbClr val="000000"/>
                  </a:solidFill>
                  <a:latin typeface="Open Sans"/>
                  <a:ea typeface="Open Sans"/>
                  <a:cs typeface="Open Sans"/>
                  <a:sym typeface="Open Sans"/>
                </a:rPr>
                <a:t>▶ CONCLUSION</a:t>
              </a:r>
            </a:p>
          </p:txBody>
        </p:sp>
      </p:grpSp>
      <p:sp>
        <p:nvSpPr>
          <p:cNvPr id="14" name="Freeform 14"/>
          <p:cNvSpPr/>
          <p:nvPr/>
        </p:nvSpPr>
        <p:spPr>
          <a:xfrm rot="-3479197">
            <a:off x="14668792" y="0"/>
            <a:ext cx="3358484" cy="3789155"/>
          </a:xfrm>
          <a:custGeom>
            <a:avLst/>
            <a:gdLst/>
            <a:ahLst/>
            <a:cxnLst/>
            <a:rect l="l" t="t" r="r" b="b"/>
            <a:pathLst>
              <a:path w="3358484" h="3789155">
                <a:moveTo>
                  <a:pt x="0" y="0"/>
                </a:moveTo>
                <a:lnTo>
                  <a:pt x="3358484" y="0"/>
                </a:lnTo>
                <a:lnTo>
                  <a:pt x="3358484" y="3789155"/>
                </a:lnTo>
                <a:lnTo>
                  <a:pt x="0" y="3789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rot="-2287998" flipH="1">
            <a:off x="-85608" y="5320835"/>
            <a:ext cx="3358484" cy="3789155"/>
          </a:xfrm>
          <a:custGeom>
            <a:avLst/>
            <a:gdLst/>
            <a:ahLst/>
            <a:cxnLst/>
            <a:rect l="l" t="t" r="r" b="b"/>
            <a:pathLst>
              <a:path w="3358484" h="3789155">
                <a:moveTo>
                  <a:pt x="3358483" y="0"/>
                </a:moveTo>
                <a:lnTo>
                  <a:pt x="0" y="0"/>
                </a:lnTo>
                <a:lnTo>
                  <a:pt x="0" y="3789155"/>
                </a:lnTo>
                <a:lnTo>
                  <a:pt x="3358483" y="3789155"/>
                </a:lnTo>
                <a:lnTo>
                  <a:pt x="3358483" y="0"/>
                </a:lnTo>
                <a:close/>
              </a:path>
            </a:pathLst>
          </a:custGeom>
          <a:blipFill>
            <a:blip r:embed="rId3">
              <a:alphaModFix amt="82000"/>
              <a:extLst>
                <a:ext uri="{96DAC541-7B7A-43D3-8B79-37D633B846F1}">
                  <asvg:svgBlip xmlns:asvg="http://schemas.microsoft.com/office/drawing/2016/SVG/main" r:embed="rId4"/>
                </a:ext>
              </a:extLst>
            </a:blip>
            <a:stretch>
              <a:fillRect/>
            </a:stretch>
          </a:blipFill>
        </p:spPr>
      </p:sp>
      <p:sp>
        <p:nvSpPr>
          <p:cNvPr id="16" name="Freeform 16"/>
          <p:cNvSpPr/>
          <p:nvPr/>
        </p:nvSpPr>
        <p:spPr>
          <a:xfrm flipH="1">
            <a:off x="13385809" y="6813660"/>
            <a:ext cx="5000881" cy="3473340"/>
          </a:xfrm>
          <a:custGeom>
            <a:avLst/>
            <a:gdLst/>
            <a:ahLst/>
            <a:cxnLst/>
            <a:rect l="l" t="t" r="r" b="b"/>
            <a:pathLst>
              <a:path w="5000881" h="3473340">
                <a:moveTo>
                  <a:pt x="5000881" y="0"/>
                </a:moveTo>
                <a:lnTo>
                  <a:pt x="0" y="0"/>
                </a:lnTo>
                <a:lnTo>
                  <a:pt x="0" y="3473340"/>
                </a:lnTo>
                <a:lnTo>
                  <a:pt x="5000881" y="3473340"/>
                </a:lnTo>
                <a:lnTo>
                  <a:pt x="5000881"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flipH="1">
            <a:off x="13385809" y="7059209"/>
            <a:ext cx="5924450" cy="4114800"/>
          </a:xfrm>
          <a:custGeom>
            <a:avLst/>
            <a:gdLst/>
            <a:ahLst/>
            <a:cxnLst/>
            <a:rect l="l" t="t" r="r" b="b"/>
            <a:pathLst>
              <a:path w="5924450" h="4114800">
                <a:moveTo>
                  <a:pt x="5924450" y="0"/>
                </a:moveTo>
                <a:lnTo>
                  <a:pt x="0" y="0"/>
                </a:lnTo>
                <a:lnTo>
                  <a:pt x="0" y="4114800"/>
                </a:lnTo>
                <a:lnTo>
                  <a:pt x="5924450" y="4114800"/>
                </a:lnTo>
                <a:lnTo>
                  <a:pt x="592445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Freeform 18"/>
          <p:cNvSpPr/>
          <p:nvPr/>
        </p:nvSpPr>
        <p:spPr>
          <a:xfrm rot="-10800000" flipH="1">
            <a:off x="294228" y="458794"/>
            <a:ext cx="5000881" cy="3473340"/>
          </a:xfrm>
          <a:custGeom>
            <a:avLst/>
            <a:gdLst/>
            <a:ahLst/>
            <a:cxnLst/>
            <a:rect l="l" t="t" r="r" b="b"/>
            <a:pathLst>
              <a:path w="5000881" h="3473340">
                <a:moveTo>
                  <a:pt x="5000881" y="0"/>
                </a:moveTo>
                <a:lnTo>
                  <a:pt x="0" y="0"/>
                </a:lnTo>
                <a:lnTo>
                  <a:pt x="0" y="3473339"/>
                </a:lnTo>
                <a:lnTo>
                  <a:pt x="5000881" y="3473339"/>
                </a:lnTo>
                <a:lnTo>
                  <a:pt x="5000881"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rot="-10800000" flipH="1">
            <a:off x="-499024" y="-283908"/>
            <a:ext cx="5924450" cy="4114800"/>
          </a:xfrm>
          <a:custGeom>
            <a:avLst/>
            <a:gdLst/>
            <a:ahLst/>
            <a:cxnLst/>
            <a:rect l="l" t="t" r="r" b="b"/>
            <a:pathLst>
              <a:path w="5924450" h="4114800">
                <a:moveTo>
                  <a:pt x="5924450" y="0"/>
                </a:moveTo>
                <a:lnTo>
                  <a:pt x="0" y="0"/>
                </a:lnTo>
                <a:lnTo>
                  <a:pt x="0" y="4114800"/>
                </a:lnTo>
                <a:lnTo>
                  <a:pt x="5924450" y="4114800"/>
                </a:lnTo>
                <a:lnTo>
                  <a:pt x="592445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a:off x="10106656" y="3562756"/>
            <a:ext cx="5978304" cy="4987574"/>
          </a:xfrm>
          <a:custGeom>
            <a:avLst/>
            <a:gdLst/>
            <a:ahLst/>
            <a:cxnLst/>
            <a:rect l="l" t="t" r="r" b="b"/>
            <a:pathLst>
              <a:path w="5978304" h="4987574">
                <a:moveTo>
                  <a:pt x="0" y="0"/>
                </a:moveTo>
                <a:lnTo>
                  <a:pt x="5978305" y="0"/>
                </a:lnTo>
                <a:lnTo>
                  <a:pt x="5978305" y="4987574"/>
                </a:lnTo>
                <a:lnTo>
                  <a:pt x="0" y="4987574"/>
                </a:lnTo>
                <a:lnTo>
                  <a:pt x="0" y="0"/>
                </a:lnTo>
                <a:close/>
              </a:path>
            </a:pathLst>
          </a:custGeom>
          <a:blipFill>
            <a:blip r:embed="rId9"/>
            <a:stretch>
              <a:fillRect l="-27032" r="-21945"/>
            </a:stretch>
          </a:blipFill>
        </p:spPr>
      </p:sp>
      <p:sp>
        <p:nvSpPr>
          <p:cNvPr id="21" name="TextBox 21"/>
          <p:cNvSpPr txBox="1"/>
          <p:nvPr/>
        </p:nvSpPr>
        <p:spPr>
          <a:xfrm>
            <a:off x="3853809" y="1170828"/>
            <a:ext cx="10580382" cy="1024636"/>
          </a:xfrm>
          <a:prstGeom prst="rect">
            <a:avLst/>
          </a:prstGeom>
        </p:spPr>
        <p:txBody>
          <a:bodyPr lIns="0" tIns="0" rIns="0" bIns="0" rtlCol="0" anchor="t">
            <a:spAutoFit/>
          </a:bodyPr>
          <a:lstStyle/>
          <a:p>
            <a:pPr algn="ctr">
              <a:lnSpc>
                <a:spcPts val="7952"/>
              </a:lnSpc>
            </a:pPr>
            <a:r>
              <a:rPr lang="en-US" sz="7100" spc="603">
                <a:solidFill>
                  <a:srgbClr val="000000"/>
                </a:solidFill>
                <a:latin typeface="TAN Headline"/>
                <a:ea typeface="TAN Headline"/>
                <a:cs typeface="TAN Headline"/>
                <a:sym typeface="TAN Headline"/>
              </a:rPr>
              <a:t>CONTEXT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4301" y="-896609"/>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3" name="Freeform 3"/>
          <p:cNvSpPr/>
          <p:nvPr/>
        </p:nvSpPr>
        <p:spPr>
          <a:xfrm>
            <a:off x="-394110" y="4837777"/>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4" name="Freeform 4"/>
          <p:cNvSpPr/>
          <p:nvPr/>
        </p:nvSpPr>
        <p:spPr>
          <a:xfrm>
            <a:off x="5961739" y="-886800"/>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5" name="Freeform 5"/>
          <p:cNvSpPr/>
          <p:nvPr/>
        </p:nvSpPr>
        <p:spPr>
          <a:xfrm>
            <a:off x="5951930" y="4847586"/>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6" name="Freeform 6"/>
          <p:cNvSpPr/>
          <p:nvPr/>
        </p:nvSpPr>
        <p:spPr>
          <a:xfrm>
            <a:off x="12307779" y="-876992"/>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7" name="Freeform 7"/>
          <p:cNvSpPr/>
          <p:nvPr/>
        </p:nvSpPr>
        <p:spPr>
          <a:xfrm>
            <a:off x="12297970" y="4857394"/>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grpSp>
        <p:nvGrpSpPr>
          <p:cNvPr id="8" name="Group 8"/>
          <p:cNvGrpSpPr/>
          <p:nvPr/>
        </p:nvGrpSpPr>
        <p:grpSpPr>
          <a:xfrm>
            <a:off x="2937683" y="2847288"/>
            <a:ext cx="13217862" cy="5563534"/>
            <a:chOff x="0" y="0"/>
            <a:chExt cx="3481248" cy="1465293"/>
          </a:xfrm>
        </p:grpSpPr>
        <p:sp>
          <p:nvSpPr>
            <p:cNvPr id="9" name="Freeform 9"/>
            <p:cNvSpPr/>
            <p:nvPr/>
          </p:nvSpPr>
          <p:spPr>
            <a:xfrm>
              <a:off x="0" y="0"/>
              <a:ext cx="3481248" cy="1465293"/>
            </a:xfrm>
            <a:custGeom>
              <a:avLst/>
              <a:gdLst/>
              <a:ahLst/>
              <a:cxnLst/>
              <a:rect l="l" t="t" r="r" b="b"/>
              <a:pathLst>
                <a:path w="3481248" h="1465293">
                  <a:moveTo>
                    <a:pt x="29872" y="0"/>
                  </a:moveTo>
                  <a:lnTo>
                    <a:pt x="3451376" y="0"/>
                  </a:lnTo>
                  <a:cubicBezTo>
                    <a:pt x="3459299" y="0"/>
                    <a:pt x="3466897" y="3147"/>
                    <a:pt x="3472499" y="8749"/>
                  </a:cubicBezTo>
                  <a:cubicBezTo>
                    <a:pt x="3478100" y="14351"/>
                    <a:pt x="3481248" y="21949"/>
                    <a:pt x="3481248" y="29872"/>
                  </a:cubicBezTo>
                  <a:lnTo>
                    <a:pt x="3481248" y="1435421"/>
                  </a:lnTo>
                  <a:cubicBezTo>
                    <a:pt x="3481248" y="1443344"/>
                    <a:pt x="3478100" y="1450942"/>
                    <a:pt x="3472499" y="1456544"/>
                  </a:cubicBezTo>
                  <a:cubicBezTo>
                    <a:pt x="3466897" y="1462146"/>
                    <a:pt x="3459299" y="1465293"/>
                    <a:pt x="3451376" y="1465293"/>
                  </a:cubicBezTo>
                  <a:lnTo>
                    <a:pt x="29872" y="1465293"/>
                  </a:lnTo>
                  <a:cubicBezTo>
                    <a:pt x="21949" y="1465293"/>
                    <a:pt x="14351" y="1462146"/>
                    <a:pt x="8749" y="1456544"/>
                  </a:cubicBezTo>
                  <a:cubicBezTo>
                    <a:pt x="3147" y="1450942"/>
                    <a:pt x="0" y="1443344"/>
                    <a:pt x="0" y="1435421"/>
                  </a:cubicBezTo>
                  <a:lnTo>
                    <a:pt x="0" y="29872"/>
                  </a:lnTo>
                  <a:cubicBezTo>
                    <a:pt x="0" y="21949"/>
                    <a:pt x="3147" y="14351"/>
                    <a:pt x="8749" y="8749"/>
                  </a:cubicBezTo>
                  <a:cubicBezTo>
                    <a:pt x="14351" y="3147"/>
                    <a:pt x="21949" y="0"/>
                    <a:pt x="29872" y="0"/>
                  </a:cubicBezTo>
                  <a:close/>
                </a:path>
              </a:pathLst>
            </a:custGeom>
            <a:solidFill>
              <a:srgbClr val="C1DBA3"/>
            </a:solidFill>
          </p:spPr>
        </p:sp>
        <p:sp>
          <p:nvSpPr>
            <p:cNvPr id="10" name="TextBox 10"/>
            <p:cNvSpPr txBox="1"/>
            <p:nvPr/>
          </p:nvSpPr>
          <p:spPr>
            <a:xfrm>
              <a:off x="0" y="-38100"/>
              <a:ext cx="3481248" cy="150339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3332601" y="3189350"/>
            <a:ext cx="12454958" cy="4723144"/>
            <a:chOff x="0" y="0"/>
            <a:chExt cx="3280318" cy="1243956"/>
          </a:xfrm>
        </p:grpSpPr>
        <p:sp>
          <p:nvSpPr>
            <p:cNvPr id="12" name="Freeform 12"/>
            <p:cNvSpPr/>
            <p:nvPr/>
          </p:nvSpPr>
          <p:spPr>
            <a:xfrm>
              <a:off x="0" y="0"/>
              <a:ext cx="3280318" cy="1243956"/>
            </a:xfrm>
            <a:custGeom>
              <a:avLst/>
              <a:gdLst/>
              <a:ahLst/>
              <a:cxnLst/>
              <a:rect l="l" t="t" r="r" b="b"/>
              <a:pathLst>
                <a:path w="3280318" h="1243956">
                  <a:moveTo>
                    <a:pt x="31701" y="0"/>
                  </a:moveTo>
                  <a:lnTo>
                    <a:pt x="3248617" y="0"/>
                  </a:lnTo>
                  <a:cubicBezTo>
                    <a:pt x="3266125" y="0"/>
                    <a:pt x="3280318" y="14193"/>
                    <a:pt x="3280318" y="31701"/>
                  </a:cubicBezTo>
                  <a:lnTo>
                    <a:pt x="3280318" y="1212254"/>
                  </a:lnTo>
                  <a:cubicBezTo>
                    <a:pt x="3280318" y="1229763"/>
                    <a:pt x="3266125" y="1243956"/>
                    <a:pt x="3248617" y="1243956"/>
                  </a:cubicBezTo>
                  <a:lnTo>
                    <a:pt x="31701" y="1243956"/>
                  </a:lnTo>
                  <a:cubicBezTo>
                    <a:pt x="14193" y="1243956"/>
                    <a:pt x="0" y="1229763"/>
                    <a:pt x="0" y="1212254"/>
                  </a:cubicBezTo>
                  <a:lnTo>
                    <a:pt x="0" y="31701"/>
                  </a:lnTo>
                  <a:cubicBezTo>
                    <a:pt x="0" y="14193"/>
                    <a:pt x="14193" y="0"/>
                    <a:pt x="31701" y="0"/>
                  </a:cubicBezTo>
                  <a:close/>
                </a:path>
              </a:pathLst>
            </a:custGeom>
            <a:solidFill>
              <a:srgbClr val="000000">
                <a:alpha val="0"/>
              </a:srgbClr>
            </a:solidFill>
            <a:ln w="38100" cap="rnd">
              <a:solidFill>
                <a:srgbClr val="000000"/>
              </a:solidFill>
              <a:prstDash val="lgDash"/>
              <a:round/>
            </a:ln>
          </p:spPr>
        </p:sp>
        <p:sp>
          <p:nvSpPr>
            <p:cNvPr id="13" name="TextBox 13"/>
            <p:cNvSpPr txBox="1"/>
            <p:nvPr/>
          </p:nvSpPr>
          <p:spPr>
            <a:xfrm>
              <a:off x="0" y="-38100"/>
              <a:ext cx="3280318" cy="1282056"/>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flipH="1" flipV="1">
            <a:off x="13287119" y="274684"/>
            <a:ext cx="5000881" cy="3473340"/>
          </a:xfrm>
          <a:custGeom>
            <a:avLst/>
            <a:gdLst/>
            <a:ahLst/>
            <a:cxnLst/>
            <a:rect l="l" t="t" r="r" b="b"/>
            <a:pathLst>
              <a:path w="5000881" h="3473340">
                <a:moveTo>
                  <a:pt x="5000881" y="3473340"/>
                </a:moveTo>
                <a:lnTo>
                  <a:pt x="0" y="3473340"/>
                </a:lnTo>
                <a:lnTo>
                  <a:pt x="0" y="0"/>
                </a:lnTo>
                <a:lnTo>
                  <a:pt x="5000881" y="0"/>
                </a:lnTo>
                <a:lnTo>
                  <a:pt x="5000881" y="347334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flipH="1" flipV="1">
            <a:off x="13193320" y="-366776"/>
            <a:ext cx="5924450" cy="4114800"/>
          </a:xfrm>
          <a:custGeom>
            <a:avLst/>
            <a:gdLst/>
            <a:ahLst/>
            <a:cxnLst/>
            <a:rect l="l" t="t" r="r" b="b"/>
            <a:pathLst>
              <a:path w="5924450" h="4114800">
                <a:moveTo>
                  <a:pt x="5924450" y="4114800"/>
                </a:moveTo>
                <a:lnTo>
                  <a:pt x="0" y="4114800"/>
                </a:lnTo>
                <a:lnTo>
                  <a:pt x="0" y="0"/>
                </a:lnTo>
                <a:lnTo>
                  <a:pt x="5924450" y="0"/>
                </a:lnTo>
                <a:lnTo>
                  <a:pt x="592445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TextBox 16"/>
          <p:cNvSpPr txBox="1"/>
          <p:nvPr/>
        </p:nvSpPr>
        <p:spPr>
          <a:xfrm>
            <a:off x="3569251" y="3469894"/>
            <a:ext cx="11906643" cy="4403471"/>
          </a:xfrm>
          <a:prstGeom prst="rect">
            <a:avLst/>
          </a:prstGeom>
        </p:spPr>
        <p:txBody>
          <a:bodyPr lIns="0" tIns="0" rIns="0" bIns="0" rtlCol="0" anchor="t">
            <a:spAutoFit/>
          </a:bodyPr>
          <a:lstStyle/>
          <a:p>
            <a:pPr algn="just">
              <a:lnSpc>
                <a:spcPts val="3172"/>
              </a:lnSpc>
            </a:pPr>
            <a:r>
              <a:rPr lang="en-US" sz="2600" spc="-15">
                <a:solidFill>
                  <a:srgbClr val="000000"/>
                </a:solidFill>
                <a:latin typeface="Atkinson Hyperlegible"/>
                <a:ea typeface="Atkinson Hyperlegible"/>
                <a:cs typeface="Atkinson Hyperlegible"/>
                <a:sym typeface="Atkinson Hyperlegible"/>
              </a:rPr>
              <a:t> This project, titled </a:t>
            </a:r>
            <a:r>
              <a:rPr lang="en-US" sz="2600" b="1" spc="-15">
                <a:solidFill>
                  <a:srgbClr val="000000"/>
                </a:solidFill>
                <a:latin typeface="Atkinson Hyperlegible Bold"/>
                <a:ea typeface="Atkinson Hyperlegible Bold"/>
                <a:cs typeface="Atkinson Hyperlegible Bold"/>
                <a:sym typeface="Atkinson Hyperlegible Bold"/>
              </a:rPr>
              <a:t>"Under Ground Water Level Consumption Monitoring System– A Societal Perspective," </a:t>
            </a:r>
            <a:r>
              <a:rPr lang="en-US" sz="2600" spc="-15">
                <a:solidFill>
                  <a:srgbClr val="000000"/>
                </a:solidFill>
                <a:latin typeface="Atkinson Hyperlegible"/>
                <a:ea typeface="Atkinson Hyperlegible"/>
                <a:cs typeface="Atkinson Hyperlegible"/>
                <a:sym typeface="Atkinson Hyperlegible"/>
              </a:rPr>
              <a:t>focuses on monitoring household-level ground water usage through an automated and intelligent system. By integrating sensors, microcontrollers, and communication technologies, the system tracks water flow, alerts users when limits are reached, and even restricts usage until are charge (via payment) is made. The system utilizes MQTT protocol as a mediator between the hardware(ESP32) and a mobile dash-board, providing real- time data, notifications, and QR-based payment integration. This solution aims to bring awareness, control, and accountability to individual water usage, ultimately contributing to ground water conservation efforts on a societal level.</a:t>
            </a:r>
          </a:p>
          <a:p>
            <a:pPr algn="just">
              <a:lnSpc>
                <a:spcPts val="3172"/>
              </a:lnSpc>
            </a:pPr>
            <a:endParaRPr lang="en-US" sz="2600" spc="-15">
              <a:solidFill>
                <a:srgbClr val="000000"/>
              </a:solidFill>
              <a:latin typeface="Atkinson Hyperlegible"/>
              <a:ea typeface="Atkinson Hyperlegible"/>
              <a:cs typeface="Atkinson Hyperlegible"/>
              <a:sym typeface="Atkinson Hyperlegible"/>
            </a:endParaRPr>
          </a:p>
        </p:txBody>
      </p:sp>
      <p:sp>
        <p:nvSpPr>
          <p:cNvPr id="17" name="Freeform 17"/>
          <p:cNvSpPr/>
          <p:nvPr/>
        </p:nvSpPr>
        <p:spPr>
          <a:xfrm rot="-10800000" flipH="1" flipV="1">
            <a:off x="435660" y="6567551"/>
            <a:ext cx="5000881" cy="3473340"/>
          </a:xfrm>
          <a:custGeom>
            <a:avLst/>
            <a:gdLst/>
            <a:ahLst/>
            <a:cxnLst/>
            <a:rect l="l" t="t" r="r" b="b"/>
            <a:pathLst>
              <a:path w="5000881" h="3473340">
                <a:moveTo>
                  <a:pt x="5000882" y="3473340"/>
                </a:moveTo>
                <a:lnTo>
                  <a:pt x="0" y="3473340"/>
                </a:lnTo>
                <a:lnTo>
                  <a:pt x="0" y="0"/>
                </a:lnTo>
                <a:lnTo>
                  <a:pt x="5000882" y="0"/>
                </a:lnTo>
                <a:lnTo>
                  <a:pt x="5000882" y="347334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10800000" flipH="1" flipV="1">
            <a:off x="-394110" y="6567551"/>
            <a:ext cx="5924450" cy="4114800"/>
          </a:xfrm>
          <a:custGeom>
            <a:avLst/>
            <a:gdLst/>
            <a:ahLst/>
            <a:cxnLst/>
            <a:rect l="l" t="t" r="r" b="b"/>
            <a:pathLst>
              <a:path w="5924450" h="4114800">
                <a:moveTo>
                  <a:pt x="5924450" y="4114800"/>
                </a:moveTo>
                <a:lnTo>
                  <a:pt x="0" y="4114800"/>
                </a:lnTo>
                <a:lnTo>
                  <a:pt x="0" y="0"/>
                </a:lnTo>
                <a:lnTo>
                  <a:pt x="5924450" y="0"/>
                </a:lnTo>
                <a:lnTo>
                  <a:pt x="592445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TextBox 19"/>
          <p:cNvSpPr txBox="1"/>
          <p:nvPr/>
        </p:nvSpPr>
        <p:spPr>
          <a:xfrm>
            <a:off x="4057351" y="1299210"/>
            <a:ext cx="10580382" cy="830453"/>
          </a:xfrm>
          <a:prstGeom prst="rect">
            <a:avLst/>
          </a:prstGeom>
        </p:spPr>
        <p:txBody>
          <a:bodyPr lIns="0" tIns="0" rIns="0" bIns="0" rtlCol="0" anchor="t">
            <a:spAutoFit/>
          </a:bodyPr>
          <a:lstStyle/>
          <a:p>
            <a:pPr algn="ctr">
              <a:lnSpc>
                <a:spcPts val="6496"/>
              </a:lnSpc>
            </a:pPr>
            <a:r>
              <a:rPr lang="en-US" sz="5800" spc="493">
                <a:solidFill>
                  <a:srgbClr val="000000"/>
                </a:solidFill>
                <a:latin typeface="TAN Headline"/>
                <a:ea typeface="TAN Headline"/>
                <a:cs typeface="TAN Headline"/>
                <a:sym typeface="TAN Headline"/>
              </a:rPr>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4301" y="-896609"/>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4"/>
            <a:stretch>
              <a:fillRect/>
            </a:stretch>
          </a:blipFill>
        </p:spPr>
      </p:sp>
      <p:sp>
        <p:nvSpPr>
          <p:cNvPr id="3" name="Freeform 3"/>
          <p:cNvSpPr/>
          <p:nvPr/>
        </p:nvSpPr>
        <p:spPr>
          <a:xfrm>
            <a:off x="-394110" y="4837777"/>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4"/>
            <a:stretch>
              <a:fillRect/>
            </a:stretch>
          </a:blipFill>
        </p:spPr>
      </p:sp>
      <p:sp>
        <p:nvSpPr>
          <p:cNvPr id="4" name="Freeform 4"/>
          <p:cNvSpPr/>
          <p:nvPr/>
        </p:nvSpPr>
        <p:spPr>
          <a:xfrm>
            <a:off x="5961739" y="-886800"/>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4"/>
            <a:stretch>
              <a:fillRect/>
            </a:stretch>
          </a:blipFill>
        </p:spPr>
      </p:sp>
      <p:sp>
        <p:nvSpPr>
          <p:cNvPr id="5" name="Freeform 5"/>
          <p:cNvSpPr/>
          <p:nvPr/>
        </p:nvSpPr>
        <p:spPr>
          <a:xfrm>
            <a:off x="5951930" y="4847586"/>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4"/>
            <a:stretch>
              <a:fillRect/>
            </a:stretch>
          </a:blipFill>
        </p:spPr>
      </p:sp>
      <p:sp>
        <p:nvSpPr>
          <p:cNvPr id="6" name="Freeform 6"/>
          <p:cNvSpPr/>
          <p:nvPr/>
        </p:nvSpPr>
        <p:spPr>
          <a:xfrm>
            <a:off x="12307779" y="-876992"/>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4"/>
            <a:stretch>
              <a:fillRect/>
            </a:stretch>
          </a:blipFill>
        </p:spPr>
      </p:sp>
      <p:sp>
        <p:nvSpPr>
          <p:cNvPr id="7" name="Freeform 7"/>
          <p:cNvSpPr/>
          <p:nvPr/>
        </p:nvSpPr>
        <p:spPr>
          <a:xfrm>
            <a:off x="12297970" y="4857394"/>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4"/>
            <a:stretch>
              <a:fillRect/>
            </a:stretch>
          </a:blipFill>
        </p:spPr>
      </p:sp>
      <p:sp>
        <p:nvSpPr>
          <p:cNvPr id="8" name="Freeform 8"/>
          <p:cNvSpPr/>
          <p:nvPr/>
        </p:nvSpPr>
        <p:spPr>
          <a:xfrm flipH="1" flipV="1">
            <a:off x="13643129" y="-255148"/>
            <a:ext cx="5000881" cy="3473340"/>
          </a:xfrm>
          <a:custGeom>
            <a:avLst/>
            <a:gdLst/>
            <a:ahLst/>
            <a:cxnLst/>
            <a:rect l="l" t="t" r="r" b="b"/>
            <a:pathLst>
              <a:path w="5000881" h="3473340">
                <a:moveTo>
                  <a:pt x="5000881" y="3473339"/>
                </a:moveTo>
                <a:lnTo>
                  <a:pt x="0" y="3473339"/>
                </a:lnTo>
                <a:lnTo>
                  <a:pt x="0" y="0"/>
                </a:lnTo>
                <a:lnTo>
                  <a:pt x="5000881" y="0"/>
                </a:lnTo>
                <a:lnTo>
                  <a:pt x="5000881" y="3473339"/>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flipH="1" flipV="1">
            <a:off x="13592960" y="-896609"/>
            <a:ext cx="5924450" cy="4114800"/>
          </a:xfrm>
          <a:custGeom>
            <a:avLst/>
            <a:gdLst/>
            <a:ahLst/>
            <a:cxnLst/>
            <a:rect l="l" t="t" r="r" b="b"/>
            <a:pathLst>
              <a:path w="5924450" h="4114800">
                <a:moveTo>
                  <a:pt x="5924450" y="4114800"/>
                </a:moveTo>
                <a:lnTo>
                  <a:pt x="0" y="4114800"/>
                </a:lnTo>
                <a:lnTo>
                  <a:pt x="0" y="0"/>
                </a:lnTo>
                <a:lnTo>
                  <a:pt x="5924450" y="0"/>
                </a:lnTo>
                <a:lnTo>
                  <a:pt x="5924450" y="411480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10" name="Picture 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rcRect l="422" t="2473" r="3133"/>
          <a:stretch>
            <a:fillRect/>
          </a:stretch>
        </p:blipFill>
        <p:spPr>
          <a:xfrm>
            <a:off x="1028700" y="417532"/>
            <a:ext cx="12064091" cy="9451935"/>
          </a:xfrm>
          <a:prstGeom prst="rect">
            <a:avLst/>
          </a:prstGeom>
        </p:spPr>
      </p:pic>
      <p:sp>
        <p:nvSpPr>
          <p:cNvPr id="11" name="Freeform 11"/>
          <p:cNvSpPr/>
          <p:nvPr/>
        </p:nvSpPr>
        <p:spPr>
          <a:xfrm>
            <a:off x="12949475" y="2537682"/>
            <a:ext cx="5052838" cy="4639424"/>
          </a:xfrm>
          <a:custGeom>
            <a:avLst/>
            <a:gdLst/>
            <a:ahLst/>
            <a:cxnLst/>
            <a:rect l="l" t="t" r="r" b="b"/>
            <a:pathLst>
              <a:path w="5052838" h="4639424">
                <a:moveTo>
                  <a:pt x="0" y="0"/>
                </a:moveTo>
                <a:lnTo>
                  <a:pt x="5052838" y="0"/>
                </a:lnTo>
                <a:lnTo>
                  <a:pt x="5052838" y="4639424"/>
                </a:lnTo>
                <a:lnTo>
                  <a:pt x="0" y="463942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TextBox 12"/>
          <p:cNvSpPr txBox="1"/>
          <p:nvPr/>
        </p:nvSpPr>
        <p:spPr>
          <a:xfrm>
            <a:off x="13643129" y="3907629"/>
            <a:ext cx="3607413" cy="1685799"/>
          </a:xfrm>
          <a:prstGeom prst="rect">
            <a:avLst/>
          </a:prstGeom>
        </p:spPr>
        <p:txBody>
          <a:bodyPr lIns="0" tIns="0" rIns="0" bIns="0" rtlCol="0" anchor="t">
            <a:spAutoFit/>
          </a:bodyPr>
          <a:lstStyle/>
          <a:p>
            <a:pPr algn="ctr">
              <a:lnSpc>
                <a:spcPts val="3584"/>
              </a:lnSpc>
            </a:pPr>
            <a:r>
              <a:rPr lang="en-US" sz="3200" spc="272">
                <a:solidFill>
                  <a:srgbClr val="000000"/>
                </a:solidFill>
                <a:latin typeface="TAN Headline"/>
                <a:ea typeface="TAN Headline"/>
                <a:cs typeface="TAN Headline"/>
                <a:sym typeface="TAN Headline"/>
              </a:rPr>
              <a:t>UNDER-STANDING THE</a:t>
            </a:r>
          </a:p>
          <a:p>
            <a:pPr algn="ctr">
              <a:lnSpc>
                <a:spcPts val="2688"/>
              </a:lnSpc>
            </a:pPr>
            <a:r>
              <a:rPr lang="en-US" sz="2400" spc="204">
                <a:solidFill>
                  <a:srgbClr val="000000"/>
                </a:solidFill>
                <a:latin typeface="TAN Headline"/>
                <a:ea typeface="TAN Headline"/>
                <a:cs typeface="TAN Headline"/>
                <a:sym typeface="TAN Headline"/>
              </a:rPr>
              <a:t>PROBLEM</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10"/>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4301" y="-896609"/>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3" name="Freeform 3"/>
          <p:cNvSpPr/>
          <p:nvPr/>
        </p:nvSpPr>
        <p:spPr>
          <a:xfrm>
            <a:off x="-394110" y="4837777"/>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4" name="Freeform 4"/>
          <p:cNvSpPr/>
          <p:nvPr/>
        </p:nvSpPr>
        <p:spPr>
          <a:xfrm>
            <a:off x="5961739" y="-886800"/>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5" name="Freeform 5"/>
          <p:cNvSpPr/>
          <p:nvPr/>
        </p:nvSpPr>
        <p:spPr>
          <a:xfrm>
            <a:off x="5951930" y="4847586"/>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6" name="Freeform 6"/>
          <p:cNvSpPr/>
          <p:nvPr/>
        </p:nvSpPr>
        <p:spPr>
          <a:xfrm>
            <a:off x="12307779" y="-876992"/>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7" name="Freeform 7"/>
          <p:cNvSpPr/>
          <p:nvPr/>
        </p:nvSpPr>
        <p:spPr>
          <a:xfrm>
            <a:off x="12297970" y="4857394"/>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grpSp>
        <p:nvGrpSpPr>
          <p:cNvPr id="8" name="Group 8"/>
          <p:cNvGrpSpPr/>
          <p:nvPr/>
        </p:nvGrpSpPr>
        <p:grpSpPr>
          <a:xfrm>
            <a:off x="3531513" y="2847288"/>
            <a:ext cx="10902678" cy="6114874"/>
            <a:chOff x="0" y="0"/>
            <a:chExt cx="2871487" cy="1610502"/>
          </a:xfrm>
        </p:grpSpPr>
        <p:sp>
          <p:nvSpPr>
            <p:cNvPr id="9" name="Freeform 9"/>
            <p:cNvSpPr/>
            <p:nvPr/>
          </p:nvSpPr>
          <p:spPr>
            <a:xfrm>
              <a:off x="0" y="0"/>
              <a:ext cx="2871487" cy="1610502"/>
            </a:xfrm>
            <a:custGeom>
              <a:avLst/>
              <a:gdLst/>
              <a:ahLst/>
              <a:cxnLst/>
              <a:rect l="l" t="t" r="r" b="b"/>
              <a:pathLst>
                <a:path w="2871487" h="1610502">
                  <a:moveTo>
                    <a:pt x="36215" y="0"/>
                  </a:moveTo>
                  <a:lnTo>
                    <a:pt x="2835272" y="0"/>
                  </a:lnTo>
                  <a:cubicBezTo>
                    <a:pt x="2844877" y="0"/>
                    <a:pt x="2854089" y="3815"/>
                    <a:pt x="2860880" y="10607"/>
                  </a:cubicBezTo>
                  <a:cubicBezTo>
                    <a:pt x="2867672" y="17399"/>
                    <a:pt x="2871487" y="26610"/>
                    <a:pt x="2871487" y="36215"/>
                  </a:cubicBezTo>
                  <a:lnTo>
                    <a:pt x="2871487" y="1574287"/>
                  </a:lnTo>
                  <a:cubicBezTo>
                    <a:pt x="2871487" y="1594288"/>
                    <a:pt x="2855273" y="1610502"/>
                    <a:pt x="2835272" y="1610502"/>
                  </a:cubicBezTo>
                  <a:lnTo>
                    <a:pt x="36215" y="1610502"/>
                  </a:lnTo>
                  <a:cubicBezTo>
                    <a:pt x="16214" y="1610502"/>
                    <a:pt x="0" y="1594288"/>
                    <a:pt x="0" y="1574287"/>
                  </a:cubicBezTo>
                  <a:lnTo>
                    <a:pt x="0" y="36215"/>
                  </a:lnTo>
                  <a:cubicBezTo>
                    <a:pt x="0" y="16214"/>
                    <a:pt x="16214" y="0"/>
                    <a:pt x="36215" y="0"/>
                  </a:cubicBezTo>
                  <a:close/>
                </a:path>
              </a:pathLst>
            </a:custGeom>
            <a:solidFill>
              <a:srgbClr val="C1DBA3"/>
            </a:solidFill>
          </p:spPr>
        </p:sp>
        <p:sp>
          <p:nvSpPr>
            <p:cNvPr id="10" name="TextBox 10"/>
            <p:cNvSpPr txBox="1"/>
            <p:nvPr/>
          </p:nvSpPr>
          <p:spPr>
            <a:xfrm>
              <a:off x="0" y="-38100"/>
              <a:ext cx="2871487" cy="1648602"/>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3741219" y="3106734"/>
            <a:ext cx="10460758" cy="5682522"/>
            <a:chOff x="0" y="0"/>
            <a:chExt cx="2755097" cy="1496631"/>
          </a:xfrm>
        </p:grpSpPr>
        <p:sp>
          <p:nvSpPr>
            <p:cNvPr id="12" name="Freeform 12"/>
            <p:cNvSpPr/>
            <p:nvPr/>
          </p:nvSpPr>
          <p:spPr>
            <a:xfrm>
              <a:off x="0" y="0"/>
              <a:ext cx="2755097" cy="1496631"/>
            </a:xfrm>
            <a:custGeom>
              <a:avLst/>
              <a:gdLst/>
              <a:ahLst/>
              <a:cxnLst/>
              <a:rect l="l" t="t" r="r" b="b"/>
              <a:pathLst>
                <a:path w="2755097" h="1496631">
                  <a:moveTo>
                    <a:pt x="37745" y="0"/>
                  </a:moveTo>
                  <a:lnTo>
                    <a:pt x="2717352" y="0"/>
                  </a:lnTo>
                  <a:cubicBezTo>
                    <a:pt x="2727363" y="0"/>
                    <a:pt x="2736963" y="3977"/>
                    <a:pt x="2744042" y="11055"/>
                  </a:cubicBezTo>
                  <a:cubicBezTo>
                    <a:pt x="2751120" y="18134"/>
                    <a:pt x="2755097" y="27734"/>
                    <a:pt x="2755097" y="37745"/>
                  </a:cubicBezTo>
                  <a:lnTo>
                    <a:pt x="2755097" y="1458887"/>
                  </a:lnTo>
                  <a:cubicBezTo>
                    <a:pt x="2755097" y="1479733"/>
                    <a:pt x="2738198" y="1496631"/>
                    <a:pt x="2717352" y="1496631"/>
                  </a:cubicBezTo>
                  <a:lnTo>
                    <a:pt x="37745" y="1496631"/>
                  </a:lnTo>
                  <a:cubicBezTo>
                    <a:pt x="27734" y="1496631"/>
                    <a:pt x="18134" y="1492655"/>
                    <a:pt x="11055" y="1485576"/>
                  </a:cubicBezTo>
                  <a:cubicBezTo>
                    <a:pt x="3977" y="1478498"/>
                    <a:pt x="0" y="1468897"/>
                    <a:pt x="0" y="1458887"/>
                  </a:cubicBezTo>
                  <a:lnTo>
                    <a:pt x="0" y="37745"/>
                  </a:lnTo>
                  <a:cubicBezTo>
                    <a:pt x="0" y="27734"/>
                    <a:pt x="3977" y="18134"/>
                    <a:pt x="11055" y="11055"/>
                  </a:cubicBezTo>
                  <a:cubicBezTo>
                    <a:pt x="18134" y="3977"/>
                    <a:pt x="27734" y="0"/>
                    <a:pt x="37745" y="0"/>
                  </a:cubicBezTo>
                  <a:close/>
                </a:path>
              </a:pathLst>
            </a:custGeom>
            <a:solidFill>
              <a:srgbClr val="000000">
                <a:alpha val="0"/>
              </a:srgbClr>
            </a:solidFill>
            <a:ln w="38100" cap="rnd">
              <a:solidFill>
                <a:srgbClr val="000000"/>
              </a:solidFill>
              <a:prstDash val="lgDash"/>
              <a:round/>
            </a:ln>
          </p:spPr>
        </p:sp>
        <p:sp>
          <p:nvSpPr>
            <p:cNvPr id="13" name="TextBox 13"/>
            <p:cNvSpPr txBox="1"/>
            <p:nvPr/>
          </p:nvSpPr>
          <p:spPr>
            <a:xfrm>
              <a:off x="0" y="-38100"/>
              <a:ext cx="2755097" cy="1534731"/>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4640884" y="647278"/>
            <a:ext cx="3358484" cy="3789155"/>
          </a:xfrm>
          <a:custGeom>
            <a:avLst/>
            <a:gdLst/>
            <a:ahLst/>
            <a:cxnLst/>
            <a:rect l="l" t="t" r="r" b="b"/>
            <a:pathLst>
              <a:path w="3358484" h="3789155">
                <a:moveTo>
                  <a:pt x="0" y="0"/>
                </a:moveTo>
                <a:lnTo>
                  <a:pt x="3358484" y="0"/>
                </a:lnTo>
                <a:lnTo>
                  <a:pt x="3358484" y="3789155"/>
                </a:lnTo>
                <a:lnTo>
                  <a:pt x="0" y="3789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rot="-2988380" flipH="1">
            <a:off x="217141" y="5850616"/>
            <a:ext cx="3358484" cy="3789155"/>
          </a:xfrm>
          <a:custGeom>
            <a:avLst/>
            <a:gdLst/>
            <a:ahLst/>
            <a:cxnLst/>
            <a:rect l="l" t="t" r="r" b="b"/>
            <a:pathLst>
              <a:path w="3358484" h="3789155">
                <a:moveTo>
                  <a:pt x="3358484" y="0"/>
                </a:moveTo>
                <a:lnTo>
                  <a:pt x="0" y="0"/>
                </a:lnTo>
                <a:lnTo>
                  <a:pt x="0" y="3789155"/>
                </a:lnTo>
                <a:lnTo>
                  <a:pt x="3358484" y="3789155"/>
                </a:lnTo>
                <a:lnTo>
                  <a:pt x="335848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flipH="1">
            <a:off x="13267334" y="6767523"/>
            <a:ext cx="5000881" cy="3473340"/>
          </a:xfrm>
          <a:custGeom>
            <a:avLst/>
            <a:gdLst/>
            <a:ahLst/>
            <a:cxnLst/>
            <a:rect l="l" t="t" r="r" b="b"/>
            <a:pathLst>
              <a:path w="5000881" h="3473340">
                <a:moveTo>
                  <a:pt x="5000882" y="0"/>
                </a:moveTo>
                <a:lnTo>
                  <a:pt x="0" y="0"/>
                </a:lnTo>
                <a:lnTo>
                  <a:pt x="0" y="3473340"/>
                </a:lnTo>
                <a:lnTo>
                  <a:pt x="5000882" y="3473340"/>
                </a:lnTo>
                <a:lnTo>
                  <a:pt x="5000882"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flipH="1">
            <a:off x="13267334" y="6904761"/>
            <a:ext cx="5924450" cy="4114800"/>
          </a:xfrm>
          <a:custGeom>
            <a:avLst/>
            <a:gdLst/>
            <a:ahLst/>
            <a:cxnLst/>
            <a:rect l="l" t="t" r="r" b="b"/>
            <a:pathLst>
              <a:path w="5924450" h="4114800">
                <a:moveTo>
                  <a:pt x="5924451" y="0"/>
                </a:moveTo>
                <a:lnTo>
                  <a:pt x="0" y="0"/>
                </a:lnTo>
                <a:lnTo>
                  <a:pt x="0" y="4114800"/>
                </a:lnTo>
                <a:lnTo>
                  <a:pt x="5924451" y="4114800"/>
                </a:lnTo>
                <a:lnTo>
                  <a:pt x="5924451"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Freeform 18"/>
          <p:cNvSpPr/>
          <p:nvPr/>
        </p:nvSpPr>
        <p:spPr>
          <a:xfrm rot="-10800000" flipH="1">
            <a:off x="294228" y="458794"/>
            <a:ext cx="5000881" cy="3473340"/>
          </a:xfrm>
          <a:custGeom>
            <a:avLst/>
            <a:gdLst/>
            <a:ahLst/>
            <a:cxnLst/>
            <a:rect l="l" t="t" r="r" b="b"/>
            <a:pathLst>
              <a:path w="5000881" h="3473340">
                <a:moveTo>
                  <a:pt x="5000881" y="0"/>
                </a:moveTo>
                <a:lnTo>
                  <a:pt x="0" y="0"/>
                </a:lnTo>
                <a:lnTo>
                  <a:pt x="0" y="3473339"/>
                </a:lnTo>
                <a:lnTo>
                  <a:pt x="5000881" y="3473339"/>
                </a:lnTo>
                <a:lnTo>
                  <a:pt x="5000881"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rot="-10800000" flipH="1">
            <a:off x="-499024" y="-283908"/>
            <a:ext cx="5924450" cy="4114800"/>
          </a:xfrm>
          <a:custGeom>
            <a:avLst/>
            <a:gdLst/>
            <a:ahLst/>
            <a:cxnLst/>
            <a:rect l="l" t="t" r="r" b="b"/>
            <a:pathLst>
              <a:path w="5924450" h="4114800">
                <a:moveTo>
                  <a:pt x="5924450" y="0"/>
                </a:moveTo>
                <a:lnTo>
                  <a:pt x="0" y="0"/>
                </a:lnTo>
                <a:lnTo>
                  <a:pt x="0" y="4114800"/>
                </a:lnTo>
                <a:lnTo>
                  <a:pt x="5924450" y="4114800"/>
                </a:lnTo>
                <a:lnTo>
                  <a:pt x="592445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TextBox 20"/>
          <p:cNvSpPr txBox="1"/>
          <p:nvPr/>
        </p:nvSpPr>
        <p:spPr>
          <a:xfrm>
            <a:off x="3853809" y="1202691"/>
            <a:ext cx="10580382" cy="1096391"/>
          </a:xfrm>
          <a:prstGeom prst="rect">
            <a:avLst/>
          </a:prstGeom>
        </p:spPr>
        <p:txBody>
          <a:bodyPr lIns="0" tIns="0" rIns="0" bIns="0" rtlCol="0" anchor="t">
            <a:spAutoFit/>
          </a:bodyPr>
          <a:lstStyle/>
          <a:p>
            <a:pPr algn="ctr">
              <a:lnSpc>
                <a:spcPts val="8511"/>
              </a:lnSpc>
            </a:pPr>
            <a:r>
              <a:rPr lang="en-US" sz="7599" spc="645">
                <a:solidFill>
                  <a:srgbClr val="000000"/>
                </a:solidFill>
                <a:latin typeface="TAN Headline"/>
                <a:ea typeface="TAN Headline"/>
                <a:cs typeface="TAN Headline"/>
                <a:sym typeface="TAN Headline"/>
              </a:rPr>
              <a:t>GOAL</a:t>
            </a:r>
          </a:p>
        </p:txBody>
      </p:sp>
      <p:sp>
        <p:nvSpPr>
          <p:cNvPr id="21" name="TextBox 21"/>
          <p:cNvSpPr txBox="1"/>
          <p:nvPr/>
        </p:nvSpPr>
        <p:spPr>
          <a:xfrm>
            <a:off x="3741219" y="3643343"/>
            <a:ext cx="10270118" cy="5145913"/>
          </a:xfrm>
          <a:prstGeom prst="rect">
            <a:avLst/>
          </a:prstGeom>
        </p:spPr>
        <p:txBody>
          <a:bodyPr lIns="0" tIns="0" rIns="0" bIns="0" rtlCol="0" anchor="t">
            <a:spAutoFit/>
          </a:bodyPr>
          <a:lstStyle/>
          <a:p>
            <a:pPr marL="604524" lvl="1" indent="-302262" algn="just">
              <a:lnSpc>
                <a:spcPts val="3416"/>
              </a:lnSpc>
              <a:buFont typeface="Arial"/>
              <a:buChar char="•"/>
            </a:pPr>
            <a:r>
              <a:rPr lang="en-US" sz="2800" spc="-16">
                <a:solidFill>
                  <a:srgbClr val="000000"/>
                </a:solidFill>
                <a:latin typeface="Atkinson Hyperlegible"/>
                <a:ea typeface="Atkinson Hyperlegible"/>
                <a:cs typeface="Atkinson Hyperlegible"/>
                <a:sym typeface="Atkinson Hyperlegible"/>
              </a:rPr>
              <a:t>The system accurately </a:t>
            </a:r>
            <a:r>
              <a:rPr lang="en-US" sz="2800" b="1" spc="-16">
                <a:solidFill>
                  <a:srgbClr val="000000"/>
                </a:solidFill>
                <a:latin typeface="Atkinson Hyperlegible Bold"/>
                <a:ea typeface="Atkinson Hyperlegible Bold"/>
                <a:cs typeface="Atkinson Hyperlegible Bold"/>
                <a:sym typeface="Atkinson Hyperlegible Bold"/>
              </a:rPr>
              <a:t>tracks flow rate</a:t>
            </a:r>
            <a:r>
              <a:rPr lang="en-US" sz="2800" spc="-16">
                <a:solidFill>
                  <a:srgbClr val="000000"/>
                </a:solidFill>
                <a:latin typeface="Atkinson Hyperlegible"/>
                <a:ea typeface="Atkinson Hyperlegible"/>
                <a:cs typeface="Atkinson Hyperlegible"/>
                <a:sym typeface="Atkinson Hyperlegible"/>
              </a:rPr>
              <a:t> and cumulative water consumption, enforcing a predefined daily usage limit.</a:t>
            </a:r>
          </a:p>
          <a:p>
            <a:pPr marL="604524" lvl="1" indent="-302262" algn="just">
              <a:lnSpc>
                <a:spcPts val="3416"/>
              </a:lnSpc>
              <a:buFont typeface="Arial"/>
              <a:buChar char="•"/>
            </a:pPr>
            <a:r>
              <a:rPr lang="en-US" sz="2800" spc="-16">
                <a:solidFill>
                  <a:srgbClr val="000000"/>
                </a:solidFill>
                <a:latin typeface="Atkinson Hyperlegible"/>
                <a:ea typeface="Atkinson Hyperlegible"/>
                <a:cs typeface="Atkinson Hyperlegible"/>
                <a:sym typeface="Atkinson Hyperlegible"/>
              </a:rPr>
              <a:t>When the limit is exceeded, the system automatically disables water flow, notifies users via </a:t>
            </a:r>
            <a:r>
              <a:rPr lang="en-US" sz="2800" b="1" spc="-16">
                <a:solidFill>
                  <a:srgbClr val="000000"/>
                </a:solidFill>
                <a:latin typeface="Atkinson Hyperlegible Bold"/>
                <a:ea typeface="Atkinson Hyperlegible Bold"/>
                <a:cs typeface="Atkinson Hyperlegible Bold"/>
                <a:sym typeface="Atkinson Hyperlegible Bold"/>
              </a:rPr>
              <a:t>Node-RED</a:t>
            </a:r>
            <a:r>
              <a:rPr lang="en-US" sz="2800" spc="-16">
                <a:solidFill>
                  <a:srgbClr val="000000"/>
                </a:solidFill>
                <a:latin typeface="Atkinson Hyperlegible"/>
                <a:ea typeface="Atkinson Hyperlegible"/>
                <a:cs typeface="Atkinson Hyperlegible"/>
                <a:sym typeface="Atkinson Hyperlegible"/>
              </a:rPr>
              <a:t>, and generates a </a:t>
            </a:r>
            <a:r>
              <a:rPr lang="en-US" sz="2800" b="1" spc="-16">
                <a:solidFill>
                  <a:srgbClr val="000000"/>
                </a:solidFill>
                <a:latin typeface="Atkinson Hyperlegible Bold"/>
                <a:ea typeface="Atkinson Hyperlegible Bold"/>
                <a:cs typeface="Atkinson Hyperlegible Bold"/>
                <a:sym typeface="Atkinson Hyperlegible Bold"/>
              </a:rPr>
              <a:t>QR-based payment</a:t>
            </a:r>
            <a:r>
              <a:rPr lang="en-US" sz="2800" spc="-16">
                <a:solidFill>
                  <a:srgbClr val="000000"/>
                </a:solidFill>
                <a:latin typeface="Atkinson Hyperlegible"/>
                <a:ea typeface="Atkinson Hyperlegible"/>
                <a:cs typeface="Atkinson Hyperlegible"/>
                <a:sym typeface="Atkinson Hyperlegible"/>
              </a:rPr>
              <a:t> request for reactivation. </a:t>
            </a:r>
          </a:p>
          <a:p>
            <a:pPr marL="604524" lvl="1" indent="-302262" algn="just">
              <a:lnSpc>
                <a:spcPts val="3416"/>
              </a:lnSpc>
              <a:buFont typeface="Arial"/>
              <a:buChar char="•"/>
            </a:pPr>
            <a:r>
              <a:rPr lang="en-US" sz="2800" spc="-16">
                <a:solidFill>
                  <a:srgbClr val="000000"/>
                </a:solidFill>
                <a:latin typeface="Atkinson Hyperlegible"/>
                <a:ea typeface="Atkinson Hyperlegible"/>
                <a:cs typeface="Atkinson Hyperlegible"/>
                <a:sym typeface="Atkinson Hyperlegible"/>
              </a:rPr>
              <a:t>Additionally, if no payment confirmation is received, water supply is automatically restored to ensure accessibility to the next day(24hours).</a:t>
            </a:r>
          </a:p>
          <a:p>
            <a:pPr marL="604524" lvl="1" indent="-302262" algn="just">
              <a:lnSpc>
                <a:spcPts val="3416"/>
              </a:lnSpc>
              <a:buFont typeface="Arial"/>
              <a:buChar char="•"/>
            </a:pPr>
            <a:r>
              <a:rPr lang="en-US" sz="2800" spc="-16">
                <a:solidFill>
                  <a:srgbClr val="000000"/>
                </a:solidFill>
                <a:latin typeface="Atkinson Hyperlegible"/>
                <a:ea typeface="Atkinson Hyperlegible"/>
                <a:cs typeface="Atkinson Hyperlegible"/>
                <a:sym typeface="Atkinson Hyperlegible"/>
              </a:rPr>
              <a:t>The solution incorporates wireless connectivity,</a:t>
            </a:r>
            <a:r>
              <a:rPr lang="en-US" sz="2800" b="1" spc="-16">
                <a:solidFill>
                  <a:srgbClr val="000000"/>
                </a:solidFill>
                <a:latin typeface="Atkinson Hyperlegible Bold"/>
                <a:ea typeface="Atkinson Hyperlegible Bold"/>
                <a:cs typeface="Atkinson Hyperlegible Bold"/>
                <a:sym typeface="Atkinson Hyperlegible Bold"/>
              </a:rPr>
              <a:t> MQTT-based</a:t>
            </a:r>
            <a:r>
              <a:rPr lang="en-US" sz="2800" spc="-16">
                <a:solidFill>
                  <a:srgbClr val="000000"/>
                </a:solidFill>
                <a:latin typeface="Atkinson Hyperlegible"/>
                <a:ea typeface="Atkinson Hyperlegible"/>
                <a:cs typeface="Atkinson Hyperlegible"/>
                <a:sym typeface="Atkinson Hyperlegible"/>
              </a:rPr>
              <a:t> </a:t>
            </a:r>
            <a:r>
              <a:rPr lang="en-US" sz="2800" b="1" spc="-16">
                <a:solidFill>
                  <a:srgbClr val="000000"/>
                </a:solidFill>
                <a:latin typeface="Atkinson Hyperlegible Bold"/>
                <a:ea typeface="Atkinson Hyperlegible Bold"/>
                <a:cs typeface="Atkinson Hyperlegible Bold"/>
                <a:sym typeface="Atkinson Hyperlegible Bold"/>
              </a:rPr>
              <a:t>alerts</a:t>
            </a:r>
            <a:r>
              <a:rPr lang="en-US" sz="2800" spc="-16">
                <a:solidFill>
                  <a:srgbClr val="000000"/>
                </a:solidFill>
                <a:latin typeface="Atkinson Hyperlegible"/>
                <a:ea typeface="Atkinson Hyperlegible"/>
                <a:cs typeface="Atkinson Hyperlegible"/>
                <a:sym typeface="Atkinson Hyperlegible"/>
              </a:rPr>
              <a:t>, and real-time data visualization via Node-RED dashboards, enhancing usability and efficiency.</a:t>
            </a:r>
          </a:p>
          <a:p>
            <a:pPr algn="just">
              <a:lnSpc>
                <a:spcPts val="3416"/>
              </a:lnSpc>
            </a:pPr>
            <a:endParaRPr lang="en-US" sz="2800" spc="-16">
              <a:solidFill>
                <a:srgbClr val="000000"/>
              </a:solidFill>
              <a:latin typeface="Atkinson Hyperlegible"/>
              <a:ea typeface="Atkinson Hyperlegible"/>
              <a:cs typeface="Atkinson Hyperlegible"/>
              <a:sym typeface="Atkinson Hyperlegibl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4301" y="-896609"/>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3" name="Freeform 3"/>
          <p:cNvSpPr/>
          <p:nvPr/>
        </p:nvSpPr>
        <p:spPr>
          <a:xfrm>
            <a:off x="-394110" y="4837777"/>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4" name="Freeform 4"/>
          <p:cNvSpPr/>
          <p:nvPr/>
        </p:nvSpPr>
        <p:spPr>
          <a:xfrm>
            <a:off x="5961739" y="-886800"/>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5" name="Freeform 5"/>
          <p:cNvSpPr/>
          <p:nvPr/>
        </p:nvSpPr>
        <p:spPr>
          <a:xfrm>
            <a:off x="5951930" y="4847586"/>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6" name="Freeform 6"/>
          <p:cNvSpPr/>
          <p:nvPr/>
        </p:nvSpPr>
        <p:spPr>
          <a:xfrm>
            <a:off x="12307779" y="-876992"/>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7" name="Freeform 7"/>
          <p:cNvSpPr/>
          <p:nvPr/>
        </p:nvSpPr>
        <p:spPr>
          <a:xfrm>
            <a:off x="12297970" y="4857394"/>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8" name="Freeform 8"/>
          <p:cNvSpPr/>
          <p:nvPr/>
        </p:nvSpPr>
        <p:spPr>
          <a:xfrm flipH="1" flipV="1">
            <a:off x="14074204" y="-187484"/>
            <a:ext cx="5000881" cy="3473340"/>
          </a:xfrm>
          <a:custGeom>
            <a:avLst/>
            <a:gdLst/>
            <a:ahLst/>
            <a:cxnLst/>
            <a:rect l="l" t="t" r="r" b="b"/>
            <a:pathLst>
              <a:path w="5000881" h="3473340">
                <a:moveTo>
                  <a:pt x="5000882" y="3473340"/>
                </a:moveTo>
                <a:lnTo>
                  <a:pt x="0" y="3473340"/>
                </a:lnTo>
                <a:lnTo>
                  <a:pt x="0" y="0"/>
                </a:lnTo>
                <a:lnTo>
                  <a:pt x="5000882" y="0"/>
                </a:lnTo>
                <a:lnTo>
                  <a:pt x="5000882" y="347334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flipH="1" flipV="1">
            <a:off x="13612420" y="-828944"/>
            <a:ext cx="5924450" cy="4114800"/>
          </a:xfrm>
          <a:custGeom>
            <a:avLst/>
            <a:gdLst/>
            <a:ahLst/>
            <a:cxnLst/>
            <a:rect l="l" t="t" r="r" b="b"/>
            <a:pathLst>
              <a:path w="5924450" h="4114800">
                <a:moveTo>
                  <a:pt x="5924450" y="4114800"/>
                </a:moveTo>
                <a:lnTo>
                  <a:pt x="0" y="4114800"/>
                </a:lnTo>
                <a:lnTo>
                  <a:pt x="0" y="0"/>
                </a:lnTo>
                <a:lnTo>
                  <a:pt x="5924450" y="0"/>
                </a:lnTo>
                <a:lnTo>
                  <a:pt x="592445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10800000" flipH="1" flipV="1">
            <a:off x="-175915" y="7379939"/>
            <a:ext cx="5000881" cy="3473340"/>
          </a:xfrm>
          <a:custGeom>
            <a:avLst/>
            <a:gdLst/>
            <a:ahLst/>
            <a:cxnLst/>
            <a:rect l="l" t="t" r="r" b="b"/>
            <a:pathLst>
              <a:path w="5000881" h="3473340">
                <a:moveTo>
                  <a:pt x="5000881" y="3473339"/>
                </a:moveTo>
                <a:lnTo>
                  <a:pt x="0" y="3473339"/>
                </a:lnTo>
                <a:lnTo>
                  <a:pt x="0" y="0"/>
                </a:lnTo>
                <a:lnTo>
                  <a:pt x="5000881" y="0"/>
                </a:lnTo>
                <a:lnTo>
                  <a:pt x="5000881" y="3473339"/>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10800000" flipH="1" flipV="1">
            <a:off x="-1275400" y="7059209"/>
            <a:ext cx="5924450" cy="4114800"/>
          </a:xfrm>
          <a:custGeom>
            <a:avLst/>
            <a:gdLst/>
            <a:ahLst/>
            <a:cxnLst/>
            <a:rect l="l" t="t" r="r" b="b"/>
            <a:pathLst>
              <a:path w="5924450" h="4114800">
                <a:moveTo>
                  <a:pt x="5924451" y="4114800"/>
                </a:moveTo>
                <a:lnTo>
                  <a:pt x="0" y="4114800"/>
                </a:lnTo>
                <a:lnTo>
                  <a:pt x="0" y="0"/>
                </a:lnTo>
                <a:lnTo>
                  <a:pt x="5924451" y="0"/>
                </a:lnTo>
                <a:lnTo>
                  <a:pt x="5924451" y="411480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2" name="Group 12"/>
          <p:cNvGrpSpPr/>
          <p:nvPr/>
        </p:nvGrpSpPr>
        <p:grpSpPr>
          <a:xfrm>
            <a:off x="2026613" y="2672978"/>
            <a:ext cx="3086100" cy="308610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lnTo>
                    <a:pt x="445826" y="33348"/>
                  </a:lnTo>
                  <a:lnTo>
                    <a:pt x="491360" y="8881"/>
                  </a:lnTo>
                  <a:lnTo>
                    <a:pt x="522953" y="49652"/>
                  </a:lnTo>
                  <a:lnTo>
                    <a:pt x="572609" y="35135"/>
                  </a:lnTo>
                  <a:lnTo>
                    <a:pt x="594986" y="81548"/>
                  </a:lnTo>
                  <a:lnTo>
                    <a:pt x="646591" y="77616"/>
                  </a:lnTo>
                  <a:lnTo>
                    <a:pt x="658778" y="127641"/>
                  </a:lnTo>
                  <a:lnTo>
                    <a:pt x="710077" y="134465"/>
                  </a:lnTo>
                  <a:lnTo>
                    <a:pt x="711539" y="185918"/>
                  </a:lnTo>
                  <a:lnTo>
                    <a:pt x="760292" y="203200"/>
                  </a:lnTo>
                  <a:lnTo>
                    <a:pt x="750965" y="253830"/>
                  </a:lnTo>
                  <a:lnTo>
                    <a:pt x="795038" y="280816"/>
                  </a:lnTo>
                  <a:lnTo>
                    <a:pt x="775331" y="328411"/>
                  </a:lnTo>
                  <a:lnTo>
                    <a:pt x="812800" y="363920"/>
                  </a:lnTo>
                  <a:lnTo>
                    <a:pt x="783573" y="406400"/>
                  </a:lnTo>
                  <a:lnTo>
                    <a:pt x="812800" y="448880"/>
                  </a:lnTo>
                  <a:lnTo>
                    <a:pt x="775331" y="484389"/>
                  </a:lnTo>
                  <a:lnTo>
                    <a:pt x="795038" y="531984"/>
                  </a:lnTo>
                  <a:lnTo>
                    <a:pt x="750965" y="558970"/>
                  </a:lnTo>
                  <a:lnTo>
                    <a:pt x="760292" y="609600"/>
                  </a:lnTo>
                  <a:lnTo>
                    <a:pt x="711539" y="626882"/>
                  </a:lnTo>
                  <a:lnTo>
                    <a:pt x="710077" y="678335"/>
                  </a:lnTo>
                  <a:lnTo>
                    <a:pt x="658778" y="685159"/>
                  </a:lnTo>
                  <a:lnTo>
                    <a:pt x="646591" y="735184"/>
                  </a:lnTo>
                  <a:lnTo>
                    <a:pt x="594986" y="731252"/>
                  </a:lnTo>
                  <a:lnTo>
                    <a:pt x="572609" y="777665"/>
                  </a:lnTo>
                  <a:lnTo>
                    <a:pt x="522953" y="763148"/>
                  </a:lnTo>
                  <a:lnTo>
                    <a:pt x="491360" y="803919"/>
                  </a:lnTo>
                  <a:lnTo>
                    <a:pt x="445826" y="779452"/>
                  </a:lnTo>
                  <a:lnTo>
                    <a:pt x="406400" y="812800"/>
                  </a:lnTo>
                  <a:lnTo>
                    <a:pt x="366974" y="779452"/>
                  </a:lnTo>
                  <a:lnTo>
                    <a:pt x="321440" y="803919"/>
                  </a:lnTo>
                  <a:lnTo>
                    <a:pt x="289847" y="763148"/>
                  </a:lnTo>
                  <a:lnTo>
                    <a:pt x="240191" y="777665"/>
                  </a:lnTo>
                  <a:lnTo>
                    <a:pt x="217814" y="731252"/>
                  </a:lnTo>
                  <a:lnTo>
                    <a:pt x="166209" y="735184"/>
                  </a:lnTo>
                  <a:lnTo>
                    <a:pt x="154022" y="685159"/>
                  </a:lnTo>
                  <a:lnTo>
                    <a:pt x="102722" y="678335"/>
                  </a:lnTo>
                  <a:lnTo>
                    <a:pt x="101260" y="626882"/>
                  </a:lnTo>
                  <a:lnTo>
                    <a:pt x="52509" y="609600"/>
                  </a:lnTo>
                  <a:lnTo>
                    <a:pt x="61835" y="558970"/>
                  </a:lnTo>
                  <a:lnTo>
                    <a:pt x="17762" y="531984"/>
                  </a:lnTo>
                  <a:lnTo>
                    <a:pt x="37469" y="484389"/>
                  </a:lnTo>
                  <a:lnTo>
                    <a:pt x="0" y="448880"/>
                  </a:lnTo>
                  <a:lnTo>
                    <a:pt x="29227" y="406400"/>
                  </a:lnTo>
                  <a:lnTo>
                    <a:pt x="0" y="363920"/>
                  </a:lnTo>
                  <a:lnTo>
                    <a:pt x="37469" y="328411"/>
                  </a:lnTo>
                  <a:lnTo>
                    <a:pt x="17762" y="280816"/>
                  </a:lnTo>
                  <a:lnTo>
                    <a:pt x="61835" y="253830"/>
                  </a:lnTo>
                  <a:lnTo>
                    <a:pt x="52509" y="203200"/>
                  </a:lnTo>
                  <a:lnTo>
                    <a:pt x="101260" y="185918"/>
                  </a:lnTo>
                  <a:lnTo>
                    <a:pt x="102722" y="134465"/>
                  </a:lnTo>
                  <a:lnTo>
                    <a:pt x="154022" y="127641"/>
                  </a:lnTo>
                  <a:lnTo>
                    <a:pt x="166209" y="77616"/>
                  </a:lnTo>
                  <a:lnTo>
                    <a:pt x="217814" y="81548"/>
                  </a:lnTo>
                  <a:lnTo>
                    <a:pt x="240191" y="35135"/>
                  </a:lnTo>
                  <a:lnTo>
                    <a:pt x="289847" y="49652"/>
                  </a:lnTo>
                  <a:lnTo>
                    <a:pt x="321440" y="8881"/>
                  </a:lnTo>
                  <a:lnTo>
                    <a:pt x="366974" y="33348"/>
                  </a:lnTo>
                  <a:lnTo>
                    <a:pt x="406400" y="0"/>
                  </a:lnTo>
                  <a:close/>
                </a:path>
              </a:pathLst>
            </a:custGeom>
            <a:solidFill>
              <a:srgbClr val="C1DBA3"/>
            </a:solidFill>
          </p:spPr>
        </p:sp>
        <p:sp>
          <p:nvSpPr>
            <p:cNvPr id="14" name="TextBox 14"/>
            <p:cNvSpPr txBox="1"/>
            <p:nvPr/>
          </p:nvSpPr>
          <p:spPr>
            <a:xfrm>
              <a:off x="152400" y="85725"/>
              <a:ext cx="508000" cy="574675"/>
            </a:xfrm>
            <a:prstGeom prst="rect">
              <a:avLst/>
            </a:prstGeom>
          </p:spPr>
          <p:txBody>
            <a:bodyPr lIns="50800" tIns="50800" rIns="50800" bIns="50800" rtlCol="0" anchor="b"/>
            <a:lstStyle/>
            <a:p>
              <a:pPr algn="ctr">
                <a:lnSpc>
                  <a:spcPts val="4759"/>
                </a:lnSpc>
              </a:pPr>
              <a:r>
                <a:rPr lang="en-US" sz="3399" b="1">
                  <a:solidFill>
                    <a:srgbClr val="000000"/>
                  </a:solidFill>
                  <a:latin typeface="Open Sans Bold"/>
                  <a:ea typeface="Open Sans Bold"/>
                  <a:cs typeface="Open Sans Bold"/>
                  <a:sym typeface="Open Sans Bold"/>
                </a:rPr>
                <a:t>ESP-32</a:t>
              </a:r>
            </a:p>
            <a:p>
              <a:pPr algn="ctr">
                <a:lnSpc>
                  <a:spcPts val="4759"/>
                </a:lnSpc>
              </a:pPr>
              <a:endParaRPr lang="en-US" sz="3399" b="1">
                <a:solidFill>
                  <a:srgbClr val="000000"/>
                </a:solidFill>
                <a:latin typeface="Open Sans Bold"/>
                <a:ea typeface="Open Sans Bold"/>
                <a:cs typeface="Open Sans Bold"/>
                <a:sym typeface="Open Sans Bold"/>
              </a:endParaRPr>
            </a:p>
          </p:txBody>
        </p:sp>
      </p:grpSp>
      <p:sp>
        <p:nvSpPr>
          <p:cNvPr id="15" name="AutoShape 15"/>
          <p:cNvSpPr/>
          <p:nvPr/>
        </p:nvSpPr>
        <p:spPr>
          <a:xfrm flipV="1">
            <a:off x="5000871" y="4225553"/>
            <a:ext cx="2596115" cy="0"/>
          </a:xfrm>
          <a:prstGeom prst="line">
            <a:avLst/>
          </a:prstGeom>
          <a:ln w="238125" cap="flat">
            <a:solidFill>
              <a:srgbClr val="000000"/>
            </a:solidFill>
            <a:prstDash val="solid"/>
            <a:headEnd type="none" w="sm" len="sm"/>
            <a:tailEnd type="triangle" w="lg" len="med"/>
          </a:ln>
        </p:spPr>
      </p:sp>
      <p:grpSp>
        <p:nvGrpSpPr>
          <p:cNvPr id="16" name="Group 16"/>
          <p:cNvGrpSpPr/>
          <p:nvPr/>
        </p:nvGrpSpPr>
        <p:grpSpPr>
          <a:xfrm>
            <a:off x="7486015" y="2682503"/>
            <a:ext cx="3086100" cy="308610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445826" y="33348"/>
                  </a:lnTo>
                  <a:lnTo>
                    <a:pt x="491360" y="8881"/>
                  </a:lnTo>
                  <a:lnTo>
                    <a:pt x="522953" y="49652"/>
                  </a:lnTo>
                  <a:lnTo>
                    <a:pt x="572609" y="35135"/>
                  </a:lnTo>
                  <a:lnTo>
                    <a:pt x="594986" y="81548"/>
                  </a:lnTo>
                  <a:lnTo>
                    <a:pt x="646591" y="77616"/>
                  </a:lnTo>
                  <a:lnTo>
                    <a:pt x="658778" y="127641"/>
                  </a:lnTo>
                  <a:lnTo>
                    <a:pt x="710077" y="134465"/>
                  </a:lnTo>
                  <a:lnTo>
                    <a:pt x="711539" y="185918"/>
                  </a:lnTo>
                  <a:lnTo>
                    <a:pt x="760292" y="203200"/>
                  </a:lnTo>
                  <a:lnTo>
                    <a:pt x="750965" y="253830"/>
                  </a:lnTo>
                  <a:lnTo>
                    <a:pt x="795038" y="280816"/>
                  </a:lnTo>
                  <a:lnTo>
                    <a:pt x="775331" y="328411"/>
                  </a:lnTo>
                  <a:lnTo>
                    <a:pt x="812800" y="363920"/>
                  </a:lnTo>
                  <a:lnTo>
                    <a:pt x="783573" y="406400"/>
                  </a:lnTo>
                  <a:lnTo>
                    <a:pt x="812800" y="448880"/>
                  </a:lnTo>
                  <a:lnTo>
                    <a:pt x="775331" y="484389"/>
                  </a:lnTo>
                  <a:lnTo>
                    <a:pt x="795038" y="531984"/>
                  </a:lnTo>
                  <a:lnTo>
                    <a:pt x="750965" y="558970"/>
                  </a:lnTo>
                  <a:lnTo>
                    <a:pt x="760292" y="609600"/>
                  </a:lnTo>
                  <a:lnTo>
                    <a:pt x="711539" y="626882"/>
                  </a:lnTo>
                  <a:lnTo>
                    <a:pt x="710077" y="678335"/>
                  </a:lnTo>
                  <a:lnTo>
                    <a:pt x="658778" y="685159"/>
                  </a:lnTo>
                  <a:lnTo>
                    <a:pt x="646591" y="735184"/>
                  </a:lnTo>
                  <a:lnTo>
                    <a:pt x="594986" y="731252"/>
                  </a:lnTo>
                  <a:lnTo>
                    <a:pt x="572609" y="777665"/>
                  </a:lnTo>
                  <a:lnTo>
                    <a:pt x="522953" y="763148"/>
                  </a:lnTo>
                  <a:lnTo>
                    <a:pt x="491360" y="803919"/>
                  </a:lnTo>
                  <a:lnTo>
                    <a:pt x="445826" y="779452"/>
                  </a:lnTo>
                  <a:lnTo>
                    <a:pt x="406400" y="812800"/>
                  </a:lnTo>
                  <a:lnTo>
                    <a:pt x="366974" y="779452"/>
                  </a:lnTo>
                  <a:lnTo>
                    <a:pt x="321440" y="803919"/>
                  </a:lnTo>
                  <a:lnTo>
                    <a:pt x="289847" y="763148"/>
                  </a:lnTo>
                  <a:lnTo>
                    <a:pt x="240191" y="777665"/>
                  </a:lnTo>
                  <a:lnTo>
                    <a:pt x="217814" y="731252"/>
                  </a:lnTo>
                  <a:lnTo>
                    <a:pt x="166209" y="735184"/>
                  </a:lnTo>
                  <a:lnTo>
                    <a:pt x="154022" y="685159"/>
                  </a:lnTo>
                  <a:lnTo>
                    <a:pt x="102722" y="678335"/>
                  </a:lnTo>
                  <a:lnTo>
                    <a:pt x="101260" y="626882"/>
                  </a:lnTo>
                  <a:lnTo>
                    <a:pt x="52509" y="609600"/>
                  </a:lnTo>
                  <a:lnTo>
                    <a:pt x="61835" y="558970"/>
                  </a:lnTo>
                  <a:lnTo>
                    <a:pt x="17762" y="531984"/>
                  </a:lnTo>
                  <a:lnTo>
                    <a:pt x="37469" y="484389"/>
                  </a:lnTo>
                  <a:lnTo>
                    <a:pt x="0" y="448880"/>
                  </a:lnTo>
                  <a:lnTo>
                    <a:pt x="29227" y="406400"/>
                  </a:lnTo>
                  <a:lnTo>
                    <a:pt x="0" y="363920"/>
                  </a:lnTo>
                  <a:lnTo>
                    <a:pt x="37469" y="328411"/>
                  </a:lnTo>
                  <a:lnTo>
                    <a:pt x="17762" y="280816"/>
                  </a:lnTo>
                  <a:lnTo>
                    <a:pt x="61835" y="253830"/>
                  </a:lnTo>
                  <a:lnTo>
                    <a:pt x="52509" y="203200"/>
                  </a:lnTo>
                  <a:lnTo>
                    <a:pt x="101260" y="185918"/>
                  </a:lnTo>
                  <a:lnTo>
                    <a:pt x="102722" y="134465"/>
                  </a:lnTo>
                  <a:lnTo>
                    <a:pt x="154022" y="127641"/>
                  </a:lnTo>
                  <a:lnTo>
                    <a:pt x="166209" y="77616"/>
                  </a:lnTo>
                  <a:lnTo>
                    <a:pt x="217814" y="81548"/>
                  </a:lnTo>
                  <a:lnTo>
                    <a:pt x="240191" y="35135"/>
                  </a:lnTo>
                  <a:lnTo>
                    <a:pt x="289847" y="49652"/>
                  </a:lnTo>
                  <a:lnTo>
                    <a:pt x="321440" y="8881"/>
                  </a:lnTo>
                  <a:lnTo>
                    <a:pt x="366974" y="33348"/>
                  </a:lnTo>
                  <a:lnTo>
                    <a:pt x="406400" y="0"/>
                  </a:lnTo>
                  <a:close/>
                </a:path>
              </a:pathLst>
            </a:custGeom>
            <a:solidFill>
              <a:srgbClr val="C1DBA3"/>
            </a:solidFill>
          </p:spPr>
        </p:sp>
        <p:sp>
          <p:nvSpPr>
            <p:cNvPr id="18" name="TextBox 18"/>
            <p:cNvSpPr txBox="1"/>
            <p:nvPr/>
          </p:nvSpPr>
          <p:spPr>
            <a:xfrm>
              <a:off x="152400" y="57150"/>
              <a:ext cx="508000" cy="603250"/>
            </a:xfrm>
            <a:prstGeom prst="rect">
              <a:avLst/>
            </a:prstGeom>
          </p:spPr>
          <p:txBody>
            <a:bodyPr lIns="0" tIns="0" rIns="0" bIns="0" rtlCol="0" anchor="b"/>
            <a:lstStyle/>
            <a:p>
              <a:pPr algn="ctr">
                <a:lnSpc>
                  <a:spcPts val="3725"/>
                </a:lnSpc>
              </a:pPr>
              <a:r>
                <a:rPr lang="en-US" sz="2299" b="1">
                  <a:solidFill>
                    <a:srgbClr val="000000"/>
                  </a:solidFill>
                  <a:latin typeface="Open Sans Bold"/>
                  <a:ea typeface="Open Sans Bold"/>
                  <a:cs typeface="Open Sans Bold"/>
                  <a:sym typeface="Open Sans Bold"/>
                </a:rPr>
                <a:t>MOSQUITTOBROKER</a:t>
              </a:r>
            </a:p>
            <a:p>
              <a:pPr algn="ctr">
                <a:lnSpc>
                  <a:spcPts val="3919"/>
                </a:lnSpc>
              </a:pPr>
              <a:endParaRPr lang="en-US" sz="2299" b="1">
                <a:solidFill>
                  <a:srgbClr val="000000"/>
                </a:solidFill>
                <a:latin typeface="Open Sans Bold"/>
                <a:ea typeface="Open Sans Bold"/>
                <a:cs typeface="Open Sans Bold"/>
                <a:sym typeface="Open Sans Bold"/>
              </a:endParaRPr>
            </a:p>
          </p:txBody>
        </p:sp>
      </p:grpSp>
      <p:grpSp>
        <p:nvGrpSpPr>
          <p:cNvPr id="19" name="Group 19"/>
          <p:cNvGrpSpPr/>
          <p:nvPr/>
        </p:nvGrpSpPr>
        <p:grpSpPr>
          <a:xfrm>
            <a:off x="12946168" y="2663453"/>
            <a:ext cx="3086100" cy="308610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lnTo>
                    <a:pt x="445826" y="33348"/>
                  </a:lnTo>
                  <a:lnTo>
                    <a:pt x="491360" y="8881"/>
                  </a:lnTo>
                  <a:lnTo>
                    <a:pt x="522953" y="49652"/>
                  </a:lnTo>
                  <a:lnTo>
                    <a:pt x="572609" y="35135"/>
                  </a:lnTo>
                  <a:lnTo>
                    <a:pt x="594986" y="81548"/>
                  </a:lnTo>
                  <a:lnTo>
                    <a:pt x="646591" y="77616"/>
                  </a:lnTo>
                  <a:lnTo>
                    <a:pt x="658778" y="127641"/>
                  </a:lnTo>
                  <a:lnTo>
                    <a:pt x="710077" y="134465"/>
                  </a:lnTo>
                  <a:lnTo>
                    <a:pt x="711539" y="185918"/>
                  </a:lnTo>
                  <a:lnTo>
                    <a:pt x="760292" y="203200"/>
                  </a:lnTo>
                  <a:lnTo>
                    <a:pt x="750965" y="253830"/>
                  </a:lnTo>
                  <a:lnTo>
                    <a:pt x="795038" y="280816"/>
                  </a:lnTo>
                  <a:lnTo>
                    <a:pt x="775331" y="328411"/>
                  </a:lnTo>
                  <a:lnTo>
                    <a:pt x="812800" y="363920"/>
                  </a:lnTo>
                  <a:lnTo>
                    <a:pt x="783573" y="406400"/>
                  </a:lnTo>
                  <a:lnTo>
                    <a:pt x="812800" y="448880"/>
                  </a:lnTo>
                  <a:lnTo>
                    <a:pt x="775331" y="484389"/>
                  </a:lnTo>
                  <a:lnTo>
                    <a:pt x="795038" y="531984"/>
                  </a:lnTo>
                  <a:lnTo>
                    <a:pt x="750965" y="558970"/>
                  </a:lnTo>
                  <a:lnTo>
                    <a:pt x="760292" y="609600"/>
                  </a:lnTo>
                  <a:lnTo>
                    <a:pt x="711539" y="626882"/>
                  </a:lnTo>
                  <a:lnTo>
                    <a:pt x="710077" y="678335"/>
                  </a:lnTo>
                  <a:lnTo>
                    <a:pt x="658778" y="685159"/>
                  </a:lnTo>
                  <a:lnTo>
                    <a:pt x="646591" y="735184"/>
                  </a:lnTo>
                  <a:lnTo>
                    <a:pt x="594986" y="731252"/>
                  </a:lnTo>
                  <a:lnTo>
                    <a:pt x="572609" y="777665"/>
                  </a:lnTo>
                  <a:lnTo>
                    <a:pt x="522953" y="763148"/>
                  </a:lnTo>
                  <a:lnTo>
                    <a:pt x="491360" y="803919"/>
                  </a:lnTo>
                  <a:lnTo>
                    <a:pt x="445826" y="779452"/>
                  </a:lnTo>
                  <a:lnTo>
                    <a:pt x="406400" y="812800"/>
                  </a:lnTo>
                  <a:lnTo>
                    <a:pt x="366974" y="779452"/>
                  </a:lnTo>
                  <a:lnTo>
                    <a:pt x="321440" y="803919"/>
                  </a:lnTo>
                  <a:lnTo>
                    <a:pt x="289847" y="763148"/>
                  </a:lnTo>
                  <a:lnTo>
                    <a:pt x="240191" y="777665"/>
                  </a:lnTo>
                  <a:lnTo>
                    <a:pt x="217814" y="731252"/>
                  </a:lnTo>
                  <a:lnTo>
                    <a:pt x="166209" y="735184"/>
                  </a:lnTo>
                  <a:lnTo>
                    <a:pt x="154022" y="685159"/>
                  </a:lnTo>
                  <a:lnTo>
                    <a:pt x="102722" y="678335"/>
                  </a:lnTo>
                  <a:lnTo>
                    <a:pt x="101260" y="626882"/>
                  </a:lnTo>
                  <a:lnTo>
                    <a:pt x="52509" y="609600"/>
                  </a:lnTo>
                  <a:lnTo>
                    <a:pt x="61835" y="558970"/>
                  </a:lnTo>
                  <a:lnTo>
                    <a:pt x="17762" y="531984"/>
                  </a:lnTo>
                  <a:lnTo>
                    <a:pt x="37469" y="484389"/>
                  </a:lnTo>
                  <a:lnTo>
                    <a:pt x="0" y="448880"/>
                  </a:lnTo>
                  <a:lnTo>
                    <a:pt x="29227" y="406400"/>
                  </a:lnTo>
                  <a:lnTo>
                    <a:pt x="0" y="363920"/>
                  </a:lnTo>
                  <a:lnTo>
                    <a:pt x="37469" y="328411"/>
                  </a:lnTo>
                  <a:lnTo>
                    <a:pt x="17762" y="280816"/>
                  </a:lnTo>
                  <a:lnTo>
                    <a:pt x="61835" y="253830"/>
                  </a:lnTo>
                  <a:lnTo>
                    <a:pt x="52509" y="203200"/>
                  </a:lnTo>
                  <a:lnTo>
                    <a:pt x="101260" y="185918"/>
                  </a:lnTo>
                  <a:lnTo>
                    <a:pt x="102722" y="134465"/>
                  </a:lnTo>
                  <a:lnTo>
                    <a:pt x="154022" y="127641"/>
                  </a:lnTo>
                  <a:lnTo>
                    <a:pt x="166209" y="77616"/>
                  </a:lnTo>
                  <a:lnTo>
                    <a:pt x="217814" y="81548"/>
                  </a:lnTo>
                  <a:lnTo>
                    <a:pt x="240191" y="35135"/>
                  </a:lnTo>
                  <a:lnTo>
                    <a:pt x="289847" y="49652"/>
                  </a:lnTo>
                  <a:lnTo>
                    <a:pt x="321440" y="8881"/>
                  </a:lnTo>
                  <a:lnTo>
                    <a:pt x="366974" y="33348"/>
                  </a:lnTo>
                  <a:lnTo>
                    <a:pt x="406400" y="0"/>
                  </a:lnTo>
                  <a:close/>
                </a:path>
              </a:pathLst>
            </a:custGeom>
            <a:solidFill>
              <a:srgbClr val="C1DBA3"/>
            </a:solidFill>
          </p:spPr>
        </p:sp>
        <p:sp>
          <p:nvSpPr>
            <p:cNvPr id="21" name="TextBox 21"/>
            <p:cNvSpPr txBox="1"/>
            <p:nvPr/>
          </p:nvSpPr>
          <p:spPr>
            <a:xfrm>
              <a:off x="152400" y="76200"/>
              <a:ext cx="508000" cy="584200"/>
            </a:xfrm>
            <a:prstGeom prst="rect">
              <a:avLst/>
            </a:prstGeom>
          </p:spPr>
          <p:txBody>
            <a:bodyPr lIns="50800" tIns="50800" rIns="50800" bIns="50800" rtlCol="0" anchor="ctr"/>
            <a:lstStyle/>
            <a:p>
              <a:pPr algn="ctr">
                <a:lnSpc>
                  <a:spcPts val="5879"/>
                </a:lnSpc>
              </a:pPr>
              <a:r>
                <a:rPr lang="en-US" sz="4199" b="1">
                  <a:solidFill>
                    <a:srgbClr val="000000"/>
                  </a:solidFill>
                  <a:latin typeface="Open Sans Bold"/>
                  <a:ea typeface="Open Sans Bold"/>
                  <a:cs typeface="Open Sans Bold"/>
                  <a:sym typeface="Open Sans Bold"/>
                </a:rPr>
                <a:t>NODE-RED</a:t>
              </a:r>
            </a:p>
          </p:txBody>
        </p:sp>
      </p:grpSp>
      <p:sp>
        <p:nvSpPr>
          <p:cNvPr id="22" name="AutoShape 22"/>
          <p:cNvSpPr/>
          <p:nvPr/>
        </p:nvSpPr>
        <p:spPr>
          <a:xfrm>
            <a:off x="10572115" y="4206503"/>
            <a:ext cx="2485023" cy="0"/>
          </a:xfrm>
          <a:prstGeom prst="line">
            <a:avLst/>
          </a:prstGeom>
          <a:ln w="238125" cap="flat">
            <a:solidFill>
              <a:srgbClr val="000000"/>
            </a:solidFill>
            <a:prstDash val="solid"/>
            <a:headEnd type="none" w="sm" len="sm"/>
            <a:tailEnd type="triangle" w="lg" len="med"/>
          </a:ln>
        </p:spPr>
      </p:sp>
      <p:grpSp>
        <p:nvGrpSpPr>
          <p:cNvPr id="23" name="Group 23"/>
          <p:cNvGrpSpPr/>
          <p:nvPr/>
        </p:nvGrpSpPr>
        <p:grpSpPr>
          <a:xfrm>
            <a:off x="2026613" y="7059209"/>
            <a:ext cx="3535783" cy="966301"/>
            <a:chOff x="0" y="0"/>
            <a:chExt cx="931235" cy="254499"/>
          </a:xfrm>
        </p:grpSpPr>
        <p:sp>
          <p:nvSpPr>
            <p:cNvPr id="24" name="Freeform 24"/>
            <p:cNvSpPr/>
            <p:nvPr/>
          </p:nvSpPr>
          <p:spPr>
            <a:xfrm>
              <a:off x="0" y="0"/>
              <a:ext cx="931235" cy="254499"/>
            </a:xfrm>
            <a:custGeom>
              <a:avLst/>
              <a:gdLst/>
              <a:ahLst/>
              <a:cxnLst/>
              <a:rect l="l" t="t" r="r" b="b"/>
              <a:pathLst>
                <a:path w="931235" h="254499">
                  <a:moveTo>
                    <a:pt x="728035" y="0"/>
                  </a:moveTo>
                  <a:cubicBezTo>
                    <a:pt x="840259" y="0"/>
                    <a:pt x="931235" y="56972"/>
                    <a:pt x="931235" y="127250"/>
                  </a:cubicBezTo>
                  <a:cubicBezTo>
                    <a:pt x="931235" y="197528"/>
                    <a:pt x="840259" y="254499"/>
                    <a:pt x="728035" y="254499"/>
                  </a:cubicBezTo>
                  <a:lnTo>
                    <a:pt x="203200" y="254499"/>
                  </a:lnTo>
                  <a:cubicBezTo>
                    <a:pt x="90976" y="254499"/>
                    <a:pt x="0" y="197528"/>
                    <a:pt x="0" y="127250"/>
                  </a:cubicBezTo>
                  <a:cubicBezTo>
                    <a:pt x="0" y="56972"/>
                    <a:pt x="90976" y="0"/>
                    <a:pt x="203200" y="0"/>
                  </a:cubicBezTo>
                  <a:close/>
                </a:path>
              </a:pathLst>
            </a:custGeom>
            <a:solidFill>
              <a:srgbClr val="C1DBA3"/>
            </a:solidFill>
          </p:spPr>
        </p:sp>
        <p:sp>
          <p:nvSpPr>
            <p:cNvPr id="25" name="TextBox 25"/>
            <p:cNvSpPr txBox="1"/>
            <p:nvPr/>
          </p:nvSpPr>
          <p:spPr>
            <a:xfrm>
              <a:off x="0" y="-47625"/>
              <a:ext cx="931235" cy="302124"/>
            </a:xfrm>
            <a:prstGeom prst="rect">
              <a:avLst/>
            </a:prstGeom>
          </p:spPr>
          <p:txBody>
            <a:bodyPr lIns="50800" tIns="50800" rIns="50800" bIns="50800" rtlCol="0" anchor="ctr"/>
            <a:lstStyle/>
            <a:p>
              <a:pPr algn="ctr">
                <a:lnSpc>
                  <a:spcPts val="3219"/>
                </a:lnSpc>
              </a:pPr>
              <a:r>
                <a:rPr lang="en-US" sz="2299" b="1">
                  <a:solidFill>
                    <a:srgbClr val="000000"/>
                  </a:solidFill>
                  <a:latin typeface="Open Sans Bold"/>
                  <a:ea typeface="Open Sans Bold"/>
                  <a:cs typeface="Open Sans Bold"/>
                  <a:sym typeface="Open Sans Bold"/>
                </a:rPr>
                <a:t>MICRO-</a:t>
              </a:r>
            </a:p>
            <a:p>
              <a:pPr algn="ctr">
                <a:lnSpc>
                  <a:spcPts val="3219"/>
                </a:lnSpc>
              </a:pPr>
              <a:r>
                <a:rPr lang="en-US" sz="2299" b="1">
                  <a:solidFill>
                    <a:srgbClr val="000000"/>
                  </a:solidFill>
                  <a:latin typeface="Open Sans Bold"/>
                  <a:ea typeface="Open Sans Bold"/>
                  <a:cs typeface="Open Sans Bold"/>
                  <a:sym typeface="Open Sans Bold"/>
                </a:rPr>
                <a:t>CONTROLLER</a:t>
              </a:r>
            </a:p>
          </p:txBody>
        </p:sp>
      </p:grpSp>
      <p:grpSp>
        <p:nvGrpSpPr>
          <p:cNvPr id="26" name="Group 26"/>
          <p:cNvGrpSpPr/>
          <p:nvPr/>
        </p:nvGrpSpPr>
        <p:grpSpPr>
          <a:xfrm>
            <a:off x="7352154" y="7059209"/>
            <a:ext cx="3535783" cy="966301"/>
            <a:chOff x="0" y="0"/>
            <a:chExt cx="931235" cy="254499"/>
          </a:xfrm>
        </p:grpSpPr>
        <p:sp>
          <p:nvSpPr>
            <p:cNvPr id="27" name="Freeform 27"/>
            <p:cNvSpPr/>
            <p:nvPr/>
          </p:nvSpPr>
          <p:spPr>
            <a:xfrm>
              <a:off x="0" y="0"/>
              <a:ext cx="931235" cy="254499"/>
            </a:xfrm>
            <a:custGeom>
              <a:avLst/>
              <a:gdLst/>
              <a:ahLst/>
              <a:cxnLst/>
              <a:rect l="l" t="t" r="r" b="b"/>
              <a:pathLst>
                <a:path w="931235" h="254499">
                  <a:moveTo>
                    <a:pt x="728035" y="0"/>
                  </a:moveTo>
                  <a:cubicBezTo>
                    <a:pt x="840259" y="0"/>
                    <a:pt x="931235" y="56972"/>
                    <a:pt x="931235" y="127250"/>
                  </a:cubicBezTo>
                  <a:cubicBezTo>
                    <a:pt x="931235" y="197528"/>
                    <a:pt x="840259" y="254499"/>
                    <a:pt x="728035" y="254499"/>
                  </a:cubicBezTo>
                  <a:lnTo>
                    <a:pt x="203200" y="254499"/>
                  </a:lnTo>
                  <a:cubicBezTo>
                    <a:pt x="90976" y="254499"/>
                    <a:pt x="0" y="197528"/>
                    <a:pt x="0" y="127250"/>
                  </a:cubicBezTo>
                  <a:cubicBezTo>
                    <a:pt x="0" y="56972"/>
                    <a:pt x="90976" y="0"/>
                    <a:pt x="203200" y="0"/>
                  </a:cubicBezTo>
                  <a:close/>
                </a:path>
              </a:pathLst>
            </a:custGeom>
            <a:solidFill>
              <a:srgbClr val="C1DBA3"/>
            </a:solidFill>
          </p:spPr>
        </p:sp>
        <p:sp>
          <p:nvSpPr>
            <p:cNvPr id="28" name="TextBox 28"/>
            <p:cNvSpPr txBox="1"/>
            <p:nvPr/>
          </p:nvSpPr>
          <p:spPr>
            <a:xfrm>
              <a:off x="0" y="-76200"/>
              <a:ext cx="931235" cy="330699"/>
            </a:xfrm>
            <a:prstGeom prst="rect">
              <a:avLst/>
            </a:prstGeom>
          </p:spPr>
          <p:txBody>
            <a:bodyPr lIns="50800" tIns="50800" rIns="50800" bIns="50800" rtlCol="0" anchor="ctr"/>
            <a:lstStyle/>
            <a:p>
              <a:pPr algn="ctr">
                <a:lnSpc>
                  <a:spcPts val="5739"/>
                </a:lnSpc>
              </a:pPr>
              <a:r>
                <a:rPr lang="en-US" sz="4099" b="1">
                  <a:solidFill>
                    <a:srgbClr val="000000"/>
                  </a:solidFill>
                  <a:latin typeface="Open Sans Bold"/>
                  <a:ea typeface="Open Sans Bold"/>
                  <a:cs typeface="Open Sans Bold"/>
                  <a:sym typeface="Open Sans Bold"/>
                </a:rPr>
                <a:t>MQTTP</a:t>
              </a:r>
            </a:p>
          </p:txBody>
        </p:sp>
      </p:grpSp>
      <p:grpSp>
        <p:nvGrpSpPr>
          <p:cNvPr id="29" name="Group 29"/>
          <p:cNvGrpSpPr/>
          <p:nvPr/>
        </p:nvGrpSpPr>
        <p:grpSpPr>
          <a:xfrm>
            <a:off x="13038862" y="7059209"/>
            <a:ext cx="3535783" cy="966301"/>
            <a:chOff x="0" y="0"/>
            <a:chExt cx="931235" cy="254499"/>
          </a:xfrm>
        </p:grpSpPr>
        <p:sp>
          <p:nvSpPr>
            <p:cNvPr id="30" name="Freeform 30"/>
            <p:cNvSpPr/>
            <p:nvPr/>
          </p:nvSpPr>
          <p:spPr>
            <a:xfrm>
              <a:off x="0" y="0"/>
              <a:ext cx="931235" cy="254499"/>
            </a:xfrm>
            <a:custGeom>
              <a:avLst/>
              <a:gdLst/>
              <a:ahLst/>
              <a:cxnLst/>
              <a:rect l="l" t="t" r="r" b="b"/>
              <a:pathLst>
                <a:path w="931235" h="254499">
                  <a:moveTo>
                    <a:pt x="728035" y="0"/>
                  </a:moveTo>
                  <a:cubicBezTo>
                    <a:pt x="840259" y="0"/>
                    <a:pt x="931235" y="56972"/>
                    <a:pt x="931235" y="127250"/>
                  </a:cubicBezTo>
                  <a:cubicBezTo>
                    <a:pt x="931235" y="197528"/>
                    <a:pt x="840259" y="254499"/>
                    <a:pt x="728035" y="254499"/>
                  </a:cubicBezTo>
                  <a:lnTo>
                    <a:pt x="203200" y="254499"/>
                  </a:lnTo>
                  <a:cubicBezTo>
                    <a:pt x="90976" y="254499"/>
                    <a:pt x="0" y="197528"/>
                    <a:pt x="0" y="127250"/>
                  </a:cubicBezTo>
                  <a:cubicBezTo>
                    <a:pt x="0" y="56972"/>
                    <a:pt x="90976" y="0"/>
                    <a:pt x="203200" y="0"/>
                  </a:cubicBezTo>
                  <a:close/>
                </a:path>
              </a:pathLst>
            </a:custGeom>
            <a:solidFill>
              <a:srgbClr val="C1DBA3"/>
            </a:solidFill>
          </p:spPr>
        </p:sp>
        <p:sp>
          <p:nvSpPr>
            <p:cNvPr id="31" name="TextBox 31"/>
            <p:cNvSpPr txBox="1"/>
            <p:nvPr/>
          </p:nvSpPr>
          <p:spPr>
            <a:xfrm>
              <a:off x="0" y="-57150"/>
              <a:ext cx="931235" cy="311649"/>
            </a:xfrm>
            <a:prstGeom prst="rect">
              <a:avLst/>
            </a:prstGeom>
          </p:spPr>
          <p:txBody>
            <a:bodyPr lIns="50800" tIns="50800" rIns="50800" bIns="50800" rtlCol="0" anchor="ctr"/>
            <a:lstStyle/>
            <a:p>
              <a:pPr algn="ctr">
                <a:lnSpc>
                  <a:spcPts val="4479"/>
                </a:lnSpc>
              </a:pPr>
              <a:r>
                <a:rPr lang="en-US" sz="3199" b="1">
                  <a:solidFill>
                    <a:srgbClr val="000000"/>
                  </a:solidFill>
                  <a:latin typeface="Open Sans Bold"/>
                  <a:ea typeface="Open Sans Bold"/>
                  <a:cs typeface="Open Sans Bold"/>
                  <a:sym typeface="Open Sans Bold"/>
                </a:rPr>
                <a:t>DASH BOARD</a:t>
              </a:r>
            </a:p>
          </p:txBody>
        </p:sp>
      </p:grpSp>
      <p:sp>
        <p:nvSpPr>
          <p:cNvPr id="32" name="AutoShape 32"/>
          <p:cNvSpPr/>
          <p:nvPr/>
        </p:nvSpPr>
        <p:spPr>
          <a:xfrm flipH="1" flipV="1">
            <a:off x="3569663" y="5759078"/>
            <a:ext cx="63240" cy="1300130"/>
          </a:xfrm>
          <a:prstGeom prst="line">
            <a:avLst/>
          </a:prstGeom>
          <a:ln w="238125" cap="flat">
            <a:solidFill>
              <a:srgbClr val="000000"/>
            </a:solidFill>
            <a:prstDash val="solid"/>
            <a:headEnd type="none" w="sm" len="sm"/>
            <a:tailEnd type="triangle" w="lg" len="med"/>
          </a:ln>
        </p:spPr>
      </p:sp>
      <p:sp>
        <p:nvSpPr>
          <p:cNvPr id="33" name="AutoShape 33"/>
          <p:cNvSpPr/>
          <p:nvPr/>
        </p:nvSpPr>
        <p:spPr>
          <a:xfrm flipV="1">
            <a:off x="9120046" y="5449431"/>
            <a:ext cx="9809" cy="1609777"/>
          </a:xfrm>
          <a:prstGeom prst="line">
            <a:avLst/>
          </a:prstGeom>
          <a:ln w="238125" cap="flat">
            <a:solidFill>
              <a:srgbClr val="000000"/>
            </a:solidFill>
            <a:prstDash val="solid"/>
            <a:headEnd type="none" w="sm" len="sm"/>
            <a:tailEnd type="triangle" w="lg" len="med"/>
          </a:ln>
        </p:spPr>
      </p:sp>
      <p:sp>
        <p:nvSpPr>
          <p:cNvPr id="34" name="AutoShape 34"/>
          <p:cNvSpPr/>
          <p:nvPr/>
        </p:nvSpPr>
        <p:spPr>
          <a:xfrm flipV="1">
            <a:off x="14455256" y="5749553"/>
            <a:ext cx="33962" cy="1309655"/>
          </a:xfrm>
          <a:prstGeom prst="line">
            <a:avLst/>
          </a:prstGeom>
          <a:ln w="238125" cap="flat">
            <a:solidFill>
              <a:srgbClr val="000000"/>
            </a:solidFill>
            <a:prstDash val="solid"/>
            <a:headEnd type="none" w="sm" len="sm"/>
            <a:tailEnd type="triangle" w="lg" len="med"/>
          </a:ln>
        </p:spPr>
      </p:sp>
      <p:pic>
        <p:nvPicPr>
          <p:cNvPr id="35" name="Picture 35"/>
          <p:cNvPicPr>
            <a:picLocks noChangeAspect="1"/>
          </p:cNvPicPr>
          <p:nvPr/>
        </p:nvPicPr>
        <p:blipFill>
          <a:blip r:embed="rId7">
            <a:alphaModFix amt="63000"/>
          </a:blip>
          <a:srcRect/>
          <a:stretch>
            <a:fillRect/>
          </a:stretch>
        </p:blipFill>
        <p:spPr>
          <a:xfrm rot="8248437" flipV="1">
            <a:off x="10151226" y="1577621"/>
            <a:ext cx="3283874" cy="3168938"/>
          </a:xfrm>
          <a:prstGeom prst="rect">
            <a:avLst/>
          </a:prstGeom>
          <a:ln cap="rnd">
            <a:noFill/>
            <a:prstDash val="sysDot"/>
          </a:ln>
        </p:spPr>
      </p:pic>
      <p:sp>
        <p:nvSpPr>
          <p:cNvPr id="36" name="TextBox 36"/>
          <p:cNvSpPr txBox="1"/>
          <p:nvPr/>
        </p:nvSpPr>
        <p:spPr>
          <a:xfrm>
            <a:off x="5023197" y="519113"/>
            <a:ext cx="8241606" cy="1076325"/>
          </a:xfrm>
          <a:prstGeom prst="rect">
            <a:avLst/>
          </a:prstGeom>
        </p:spPr>
        <p:txBody>
          <a:bodyPr lIns="0" tIns="0" rIns="0" bIns="0" rtlCol="0" anchor="t">
            <a:spAutoFit/>
          </a:bodyPr>
          <a:lstStyle/>
          <a:p>
            <a:pPr algn="ctr">
              <a:lnSpc>
                <a:spcPts val="8399"/>
              </a:lnSpc>
            </a:pPr>
            <a:r>
              <a:rPr lang="en-US" sz="7499" spc="637">
                <a:solidFill>
                  <a:srgbClr val="000000"/>
                </a:solidFill>
                <a:latin typeface="TAN Headline"/>
                <a:ea typeface="TAN Headline"/>
                <a:cs typeface="TAN Headline"/>
                <a:sym typeface="TAN Headline"/>
              </a:rPr>
              <a:t>  PRINCIPLE  </a:t>
            </a:r>
          </a:p>
        </p:txBody>
      </p:sp>
      <p:pic>
        <p:nvPicPr>
          <p:cNvPr id="37" name="Picture 37"/>
          <p:cNvPicPr>
            <a:picLocks noChangeAspect="1"/>
          </p:cNvPicPr>
          <p:nvPr/>
        </p:nvPicPr>
        <p:blipFill>
          <a:blip r:embed="rId7">
            <a:alphaModFix amt="63000"/>
          </a:blip>
          <a:srcRect/>
          <a:stretch>
            <a:fillRect/>
          </a:stretch>
        </p:blipFill>
        <p:spPr>
          <a:xfrm rot="8248437" flipV="1">
            <a:off x="4525557" y="1721764"/>
            <a:ext cx="3283874" cy="3168938"/>
          </a:xfrm>
          <a:prstGeom prst="rect">
            <a:avLst/>
          </a:prstGeom>
          <a:ln cap="rnd">
            <a:noFill/>
            <a:prstDash val="sysDot"/>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4301" y="-896609"/>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3" name="Freeform 3"/>
          <p:cNvSpPr/>
          <p:nvPr/>
        </p:nvSpPr>
        <p:spPr>
          <a:xfrm>
            <a:off x="-394110" y="4837777"/>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4" name="Freeform 4"/>
          <p:cNvSpPr/>
          <p:nvPr/>
        </p:nvSpPr>
        <p:spPr>
          <a:xfrm>
            <a:off x="5961739" y="-886800"/>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5" name="Freeform 5"/>
          <p:cNvSpPr/>
          <p:nvPr/>
        </p:nvSpPr>
        <p:spPr>
          <a:xfrm>
            <a:off x="5951930" y="4847586"/>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6" name="Freeform 6"/>
          <p:cNvSpPr/>
          <p:nvPr/>
        </p:nvSpPr>
        <p:spPr>
          <a:xfrm>
            <a:off x="12307779" y="-876992"/>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7" name="Freeform 7"/>
          <p:cNvSpPr/>
          <p:nvPr/>
        </p:nvSpPr>
        <p:spPr>
          <a:xfrm>
            <a:off x="12297970" y="4857394"/>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8" name="Freeform 8"/>
          <p:cNvSpPr/>
          <p:nvPr/>
        </p:nvSpPr>
        <p:spPr>
          <a:xfrm flipH="1" flipV="1">
            <a:off x="14177425" y="-125322"/>
            <a:ext cx="5000881" cy="3473340"/>
          </a:xfrm>
          <a:custGeom>
            <a:avLst/>
            <a:gdLst/>
            <a:ahLst/>
            <a:cxnLst/>
            <a:rect l="l" t="t" r="r" b="b"/>
            <a:pathLst>
              <a:path w="5000881" h="3473340">
                <a:moveTo>
                  <a:pt x="5000882" y="3473340"/>
                </a:moveTo>
                <a:lnTo>
                  <a:pt x="0" y="3473340"/>
                </a:lnTo>
                <a:lnTo>
                  <a:pt x="0" y="0"/>
                </a:lnTo>
                <a:lnTo>
                  <a:pt x="5000882" y="0"/>
                </a:lnTo>
                <a:lnTo>
                  <a:pt x="5000882" y="347334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flipH="1" flipV="1">
            <a:off x="14177425" y="-766782"/>
            <a:ext cx="5924450" cy="4114800"/>
          </a:xfrm>
          <a:custGeom>
            <a:avLst/>
            <a:gdLst/>
            <a:ahLst/>
            <a:cxnLst/>
            <a:rect l="l" t="t" r="r" b="b"/>
            <a:pathLst>
              <a:path w="5924450" h="4114800">
                <a:moveTo>
                  <a:pt x="5924450" y="4114800"/>
                </a:moveTo>
                <a:lnTo>
                  <a:pt x="0" y="4114800"/>
                </a:lnTo>
                <a:lnTo>
                  <a:pt x="0" y="0"/>
                </a:lnTo>
                <a:lnTo>
                  <a:pt x="5924450" y="0"/>
                </a:lnTo>
                <a:lnTo>
                  <a:pt x="592445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10800000" flipH="1" flipV="1">
            <a:off x="-624647" y="7521630"/>
            <a:ext cx="5000881" cy="3473340"/>
          </a:xfrm>
          <a:custGeom>
            <a:avLst/>
            <a:gdLst/>
            <a:ahLst/>
            <a:cxnLst/>
            <a:rect l="l" t="t" r="r" b="b"/>
            <a:pathLst>
              <a:path w="5000881" h="3473340">
                <a:moveTo>
                  <a:pt x="5000881" y="3473340"/>
                </a:moveTo>
                <a:lnTo>
                  <a:pt x="0" y="3473340"/>
                </a:lnTo>
                <a:lnTo>
                  <a:pt x="0" y="0"/>
                </a:lnTo>
                <a:lnTo>
                  <a:pt x="5000881" y="0"/>
                </a:lnTo>
                <a:lnTo>
                  <a:pt x="5000881" y="347334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10800000" flipH="1" flipV="1">
            <a:off x="-1501765" y="7200900"/>
            <a:ext cx="5924450" cy="4114800"/>
          </a:xfrm>
          <a:custGeom>
            <a:avLst/>
            <a:gdLst/>
            <a:ahLst/>
            <a:cxnLst/>
            <a:rect l="l" t="t" r="r" b="b"/>
            <a:pathLst>
              <a:path w="5924450" h="4114800">
                <a:moveTo>
                  <a:pt x="5924450" y="4114800"/>
                </a:moveTo>
                <a:lnTo>
                  <a:pt x="0" y="4114800"/>
                </a:lnTo>
                <a:lnTo>
                  <a:pt x="0" y="0"/>
                </a:lnTo>
                <a:lnTo>
                  <a:pt x="5924450" y="0"/>
                </a:lnTo>
                <a:lnTo>
                  <a:pt x="592445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439639" y="219205"/>
            <a:ext cx="2872309" cy="2894929"/>
          </a:xfrm>
          <a:custGeom>
            <a:avLst/>
            <a:gdLst/>
            <a:ahLst/>
            <a:cxnLst/>
            <a:rect l="l" t="t" r="r" b="b"/>
            <a:pathLst>
              <a:path w="2872309" h="2894929">
                <a:moveTo>
                  <a:pt x="0" y="0"/>
                </a:moveTo>
                <a:lnTo>
                  <a:pt x="2872309" y="0"/>
                </a:lnTo>
                <a:lnTo>
                  <a:pt x="2872309" y="2894929"/>
                </a:lnTo>
                <a:lnTo>
                  <a:pt x="0" y="2894929"/>
                </a:lnTo>
                <a:lnTo>
                  <a:pt x="0" y="0"/>
                </a:lnTo>
                <a:close/>
              </a:path>
            </a:pathLst>
          </a:custGeom>
          <a:blipFill>
            <a:blip r:embed="rId7"/>
            <a:stretch>
              <a:fillRect l="-393" r="-393"/>
            </a:stretch>
          </a:blipFill>
        </p:spPr>
      </p:sp>
      <p:sp>
        <p:nvSpPr>
          <p:cNvPr id="13" name="Freeform 13"/>
          <p:cNvSpPr/>
          <p:nvPr/>
        </p:nvSpPr>
        <p:spPr>
          <a:xfrm>
            <a:off x="439639" y="3114134"/>
            <a:ext cx="2940084" cy="2797458"/>
          </a:xfrm>
          <a:custGeom>
            <a:avLst/>
            <a:gdLst/>
            <a:ahLst/>
            <a:cxnLst/>
            <a:rect l="l" t="t" r="r" b="b"/>
            <a:pathLst>
              <a:path w="2940084" h="2797458">
                <a:moveTo>
                  <a:pt x="0" y="0"/>
                </a:moveTo>
                <a:lnTo>
                  <a:pt x="2940084" y="0"/>
                </a:lnTo>
                <a:lnTo>
                  <a:pt x="2940084" y="2797458"/>
                </a:lnTo>
                <a:lnTo>
                  <a:pt x="0" y="2797458"/>
                </a:lnTo>
                <a:lnTo>
                  <a:pt x="0" y="0"/>
                </a:lnTo>
                <a:close/>
              </a:path>
            </a:pathLst>
          </a:custGeom>
          <a:blipFill>
            <a:blip r:embed="rId8"/>
            <a:stretch>
              <a:fillRect t="-2549" b="-2549"/>
            </a:stretch>
          </a:blipFill>
        </p:spPr>
      </p:sp>
      <p:sp>
        <p:nvSpPr>
          <p:cNvPr id="14" name="Freeform 14"/>
          <p:cNvSpPr/>
          <p:nvPr/>
        </p:nvSpPr>
        <p:spPr>
          <a:xfrm>
            <a:off x="466438" y="5677811"/>
            <a:ext cx="2073490" cy="2044286"/>
          </a:xfrm>
          <a:custGeom>
            <a:avLst/>
            <a:gdLst/>
            <a:ahLst/>
            <a:cxnLst/>
            <a:rect l="l" t="t" r="r" b="b"/>
            <a:pathLst>
              <a:path w="2073490" h="2044286">
                <a:moveTo>
                  <a:pt x="0" y="0"/>
                </a:moveTo>
                <a:lnTo>
                  <a:pt x="2073491" y="0"/>
                </a:lnTo>
                <a:lnTo>
                  <a:pt x="2073491" y="2044286"/>
                </a:lnTo>
                <a:lnTo>
                  <a:pt x="0" y="2044286"/>
                </a:lnTo>
                <a:lnTo>
                  <a:pt x="0" y="0"/>
                </a:lnTo>
                <a:close/>
              </a:path>
            </a:pathLst>
          </a:custGeom>
          <a:blipFill>
            <a:blip r:embed="rId9"/>
            <a:stretch>
              <a:fillRect/>
            </a:stretch>
          </a:blipFill>
        </p:spPr>
      </p:sp>
      <p:sp>
        <p:nvSpPr>
          <p:cNvPr id="15" name="Freeform 15"/>
          <p:cNvSpPr/>
          <p:nvPr/>
        </p:nvSpPr>
        <p:spPr>
          <a:xfrm>
            <a:off x="9498303" y="5687556"/>
            <a:ext cx="2122921" cy="2034540"/>
          </a:xfrm>
          <a:custGeom>
            <a:avLst/>
            <a:gdLst/>
            <a:ahLst/>
            <a:cxnLst/>
            <a:rect l="l" t="t" r="r" b="b"/>
            <a:pathLst>
              <a:path w="2122921" h="2034540">
                <a:moveTo>
                  <a:pt x="0" y="0"/>
                </a:moveTo>
                <a:lnTo>
                  <a:pt x="2122921" y="0"/>
                </a:lnTo>
                <a:lnTo>
                  <a:pt x="2122921" y="2034541"/>
                </a:lnTo>
                <a:lnTo>
                  <a:pt x="0" y="2034541"/>
                </a:lnTo>
                <a:lnTo>
                  <a:pt x="0" y="0"/>
                </a:lnTo>
                <a:close/>
              </a:path>
            </a:pathLst>
          </a:custGeom>
          <a:blipFill>
            <a:blip r:embed="rId10"/>
            <a:stretch>
              <a:fillRect t="-1437" b="-1437"/>
            </a:stretch>
          </a:blipFill>
        </p:spPr>
      </p:sp>
      <p:sp>
        <p:nvSpPr>
          <p:cNvPr id="16" name="Freeform 16"/>
          <p:cNvSpPr/>
          <p:nvPr/>
        </p:nvSpPr>
        <p:spPr>
          <a:xfrm>
            <a:off x="4430637" y="8141197"/>
            <a:ext cx="2332777" cy="2024497"/>
          </a:xfrm>
          <a:custGeom>
            <a:avLst/>
            <a:gdLst/>
            <a:ahLst/>
            <a:cxnLst/>
            <a:rect l="l" t="t" r="r" b="b"/>
            <a:pathLst>
              <a:path w="2332777" h="2024497">
                <a:moveTo>
                  <a:pt x="0" y="0"/>
                </a:moveTo>
                <a:lnTo>
                  <a:pt x="2332776" y="0"/>
                </a:lnTo>
                <a:lnTo>
                  <a:pt x="2332776" y="2024497"/>
                </a:lnTo>
                <a:lnTo>
                  <a:pt x="0" y="2024497"/>
                </a:lnTo>
                <a:lnTo>
                  <a:pt x="0" y="0"/>
                </a:lnTo>
                <a:close/>
              </a:path>
            </a:pathLst>
          </a:custGeom>
          <a:blipFill>
            <a:blip r:embed="rId11"/>
            <a:stretch>
              <a:fillRect l="-29295" t="-38849" r="-16548" b="-29203"/>
            </a:stretch>
          </a:blipFill>
        </p:spPr>
      </p:sp>
      <p:sp>
        <p:nvSpPr>
          <p:cNvPr id="17" name="Freeform 17"/>
          <p:cNvSpPr/>
          <p:nvPr/>
        </p:nvSpPr>
        <p:spPr>
          <a:xfrm>
            <a:off x="12211313" y="1334631"/>
            <a:ext cx="4084874" cy="4114800"/>
          </a:xfrm>
          <a:custGeom>
            <a:avLst/>
            <a:gdLst/>
            <a:ahLst/>
            <a:cxnLst/>
            <a:rect l="l" t="t" r="r" b="b"/>
            <a:pathLst>
              <a:path w="4084874" h="4114800">
                <a:moveTo>
                  <a:pt x="0" y="0"/>
                </a:moveTo>
                <a:lnTo>
                  <a:pt x="4084875" y="0"/>
                </a:lnTo>
                <a:lnTo>
                  <a:pt x="4084875"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TextBox 18"/>
          <p:cNvSpPr txBox="1"/>
          <p:nvPr/>
        </p:nvSpPr>
        <p:spPr>
          <a:xfrm>
            <a:off x="6763413" y="8160247"/>
            <a:ext cx="9346861" cy="2005447"/>
          </a:xfrm>
          <a:prstGeom prst="rect">
            <a:avLst/>
          </a:prstGeom>
        </p:spPr>
        <p:txBody>
          <a:bodyPr lIns="0" tIns="0" rIns="0" bIns="0" rtlCol="0" anchor="t">
            <a:spAutoFit/>
          </a:bodyPr>
          <a:lstStyle/>
          <a:p>
            <a:pPr algn="l">
              <a:lnSpc>
                <a:spcPts val="2672"/>
              </a:lnSpc>
              <a:spcBef>
                <a:spcPct val="0"/>
              </a:spcBef>
            </a:pPr>
            <a:r>
              <a:rPr lang="en-US" sz="2386" spc="202">
                <a:solidFill>
                  <a:srgbClr val="000000"/>
                </a:solidFill>
                <a:latin typeface="210 소월 Bold"/>
                <a:ea typeface="210 소월 Bold"/>
                <a:cs typeface="210 소월 Bold"/>
                <a:sym typeface="210 소월 Bold"/>
              </a:rPr>
              <a:t>                                   BUZZER: </a:t>
            </a:r>
            <a:r>
              <a:rPr lang="en-US" sz="2386" spc="202">
                <a:solidFill>
                  <a:srgbClr val="000000"/>
                </a:solidFill>
                <a:latin typeface="210 소월"/>
                <a:ea typeface="210 소월"/>
                <a:cs typeface="210 소월"/>
                <a:sym typeface="210 소월"/>
              </a:rPr>
              <a:t>                                   </a:t>
            </a:r>
          </a:p>
          <a:p>
            <a:pPr algn="just">
              <a:lnSpc>
                <a:spcPts val="2672"/>
              </a:lnSpc>
              <a:spcBef>
                <a:spcPct val="0"/>
              </a:spcBef>
            </a:pPr>
            <a:r>
              <a:rPr lang="en-US" sz="2386" spc="202">
                <a:solidFill>
                  <a:srgbClr val="000000"/>
                </a:solidFill>
                <a:latin typeface="210 소월"/>
                <a:ea typeface="210 소월"/>
                <a:cs typeface="210 소월"/>
                <a:sym typeface="210 소월"/>
              </a:rPr>
              <a:t>POSITIVE (+) → GPIO 19 (THROUGH RESISTOR IF NEEDED)                                                                       </a:t>
            </a:r>
          </a:p>
          <a:p>
            <a:pPr algn="just">
              <a:lnSpc>
                <a:spcPts val="2672"/>
              </a:lnSpc>
              <a:spcBef>
                <a:spcPct val="0"/>
              </a:spcBef>
            </a:pPr>
            <a:r>
              <a:rPr lang="en-US" sz="2386" spc="202">
                <a:solidFill>
                  <a:srgbClr val="000000"/>
                </a:solidFill>
                <a:latin typeface="210 소월"/>
                <a:ea typeface="210 소월"/>
                <a:cs typeface="210 소월"/>
                <a:sym typeface="210 소월"/>
              </a:rPr>
              <a:t>NEGATIVE (–) → GND                                                    </a:t>
            </a:r>
          </a:p>
          <a:p>
            <a:pPr algn="just">
              <a:lnSpc>
                <a:spcPts val="2672"/>
              </a:lnSpc>
              <a:spcBef>
                <a:spcPct val="0"/>
              </a:spcBef>
            </a:pPr>
            <a:r>
              <a:rPr lang="en-US" sz="2386" spc="202">
                <a:solidFill>
                  <a:srgbClr val="000000"/>
                </a:solidFill>
                <a:latin typeface="210 소월"/>
                <a:ea typeface="210 소월"/>
                <a:cs typeface="210 소월"/>
                <a:sym typeface="210 소월"/>
              </a:rPr>
              <a:t>USED TO ALERT THE USER DURING TIMEOUT OR PAYMENT-REQUIRED STATE.                                           </a:t>
            </a:r>
          </a:p>
        </p:txBody>
      </p:sp>
      <p:sp>
        <p:nvSpPr>
          <p:cNvPr id="19" name="TextBox 19"/>
          <p:cNvSpPr txBox="1"/>
          <p:nvPr/>
        </p:nvSpPr>
        <p:spPr>
          <a:xfrm>
            <a:off x="3653059" y="545894"/>
            <a:ext cx="8234660" cy="2184400"/>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210 소월 Bold"/>
                <a:ea typeface="210 소월 Bold"/>
                <a:cs typeface="210 소월 Bold"/>
                <a:sym typeface="210 소월 Bold"/>
              </a:rPr>
              <a:t>                                      Water Flow Sensor:</a:t>
            </a:r>
            <a:r>
              <a:rPr lang="en-US" sz="2499">
                <a:solidFill>
                  <a:srgbClr val="000000"/>
                </a:solidFill>
                <a:latin typeface="210 소월"/>
                <a:ea typeface="210 소월"/>
                <a:cs typeface="210 소월"/>
                <a:sym typeface="210 소월"/>
              </a:rPr>
              <a:t>                       </a:t>
            </a:r>
          </a:p>
          <a:p>
            <a:pPr algn="l">
              <a:lnSpc>
                <a:spcPts val="3499"/>
              </a:lnSpc>
              <a:spcBef>
                <a:spcPct val="0"/>
              </a:spcBef>
            </a:pPr>
            <a:r>
              <a:rPr lang="en-US" sz="2499">
                <a:solidFill>
                  <a:srgbClr val="000000"/>
                </a:solidFill>
                <a:latin typeface="210 소월"/>
                <a:ea typeface="210 소월"/>
                <a:cs typeface="210 소월"/>
                <a:sym typeface="210 소월"/>
              </a:rPr>
              <a:t>VCC → 3.3V on ESP32                                                        </a:t>
            </a:r>
          </a:p>
          <a:p>
            <a:pPr algn="l">
              <a:lnSpc>
                <a:spcPts val="3499"/>
              </a:lnSpc>
              <a:spcBef>
                <a:spcPct val="0"/>
              </a:spcBef>
            </a:pPr>
            <a:r>
              <a:rPr lang="en-US" sz="2499">
                <a:solidFill>
                  <a:srgbClr val="000000"/>
                </a:solidFill>
                <a:latin typeface="210 소월"/>
                <a:ea typeface="210 소월"/>
                <a:cs typeface="210 소월"/>
                <a:sym typeface="210 소월"/>
              </a:rPr>
              <a:t>GND → GND on ESP32                                                       </a:t>
            </a:r>
          </a:p>
          <a:p>
            <a:pPr algn="l">
              <a:lnSpc>
                <a:spcPts val="3499"/>
              </a:lnSpc>
              <a:spcBef>
                <a:spcPct val="0"/>
              </a:spcBef>
            </a:pPr>
            <a:r>
              <a:rPr lang="en-US" sz="2499">
                <a:solidFill>
                  <a:srgbClr val="000000"/>
                </a:solidFill>
                <a:latin typeface="210 소월"/>
                <a:ea typeface="210 소월"/>
                <a:cs typeface="210 소월"/>
                <a:sym typeface="210 소월"/>
              </a:rPr>
              <a:t>Signal → GPIO 27 (or any interrupt-capable pin)                  </a:t>
            </a:r>
          </a:p>
          <a:p>
            <a:pPr algn="l">
              <a:lnSpc>
                <a:spcPts val="3499"/>
              </a:lnSpc>
              <a:spcBef>
                <a:spcPct val="0"/>
              </a:spcBef>
            </a:pPr>
            <a:r>
              <a:rPr lang="en-US" sz="2499">
                <a:solidFill>
                  <a:srgbClr val="000000"/>
                </a:solidFill>
                <a:latin typeface="210 소월"/>
                <a:ea typeface="210 소월"/>
                <a:cs typeface="210 소월"/>
                <a:sym typeface="210 소월"/>
              </a:rPr>
              <a:t>Used to measure water flow by sending pulses to the ESP32.</a:t>
            </a:r>
          </a:p>
        </p:txBody>
      </p:sp>
      <p:sp>
        <p:nvSpPr>
          <p:cNvPr id="20" name="TextBox 20"/>
          <p:cNvSpPr txBox="1"/>
          <p:nvPr/>
        </p:nvSpPr>
        <p:spPr>
          <a:xfrm>
            <a:off x="3379723" y="2957974"/>
            <a:ext cx="8241502" cy="2501265"/>
          </a:xfrm>
          <a:prstGeom prst="rect">
            <a:avLst/>
          </a:prstGeom>
        </p:spPr>
        <p:txBody>
          <a:bodyPr lIns="0" tIns="0" rIns="0" bIns="0" rtlCol="0" anchor="t">
            <a:spAutoFit/>
          </a:bodyPr>
          <a:lstStyle/>
          <a:p>
            <a:pPr algn="l">
              <a:lnSpc>
                <a:spcPts val="3359"/>
              </a:lnSpc>
              <a:spcBef>
                <a:spcPct val="0"/>
              </a:spcBef>
            </a:pPr>
            <a:r>
              <a:rPr lang="en-US" sz="2399">
                <a:solidFill>
                  <a:srgbClr val="000000"/>
                </a:solidFill>
                <a:latin typeface="210 소월 Bold"/>
                <a:ea typeface="210 소월 Bold"/>
                <a:cs typeface="210 소월 Bold"/>
                <a:sym typeface="210 소월 Bold"/>
              </a:rPr>
              <a:t>                  Relay Module (for solenoid):                         </a:t>
            </a:r>
          </a:p>
          <a:p>
            <a:pPr algn="l">
              <a:lnSpc>
                <a:spcPts val="3359"/>
              </a:lnSpc>
              <a:spcBef>
                <a:spcPct val="0"/>
              </a:spcBef>
            </a:pPr>
            <a:r>
              <a:rPr lang="en-US" sz="2399">
                <a:solidFill>
                  <a:srgbClr val="000000"/>
                </a:solidFill>
                <a:latin typeface="210 소월"/>
                <a:ea typeface="210 소월"/>
                <a:cs typeface="210 소월"/>
                <a:sym typeface="210 소월"/>
              </a:rPr>
              <a:t>IN → GPIO 23                                                                </a:t>
            </a:r>
          </a:p>
          <a:p>
            <a:pPr algn="l">
              <a:lnSpc>
                <a:spcPts val="3359"/>
              </a:lnSpc>
              <a:spcBef>
                <a:spcPct val="0"/>
              </a:spcBef>
            </a:pPr>
            <a:r>
              <a:rPr lang="en-US" sz="2399">
                <a:solidFill>
                  <a:srgbClr val="000000"/>
                </a:solidFill>
                <a:latin typeface="210 소월"/>
                <a:ea typeface="210 소월"/>
                <a:cs typeface="210 소월"/>
                <a:sym typeface="210 소월"/>
              </a:rPr>
              <a:t>VCC → 5V                                                                     </a:t>
            </a:r>
          </a:p>
          <a:p>
            <a:pPr algn="l">
              <a:lnSpc>
                <a:spcPts val="3359"/>
              </a:lnSpc>
              <a:spcBef>
                <a:spcPct val="0"/>
              </a:spcBef>
            </a:pPr>
            <a:r>
              <a:rPr lang="en-US" sz="2399">
                <a:solidFill>
                  <a:srgbClr val="000000"/>
                </a:solidFill>
                <a:latin typeface="210 소월"/>
                <a:ea typeface="210 소월"/>
                <a:cs typeface="210 소월"/>
                <a:sym typeface="210 소월"/>
              </a:rPr>
              <a:t>GND → GND                                                                 </a:t>
            </a:r>
          </a:p>
          <a:p>
            <a:pPr algn="l">
              <a:lnSpc>
                <a:spcPts val="3359"/>
              </a:lnSpc>
              <a:spcBef>
                <a:spcPct val="0"/>
              </a:spcBef>
            </a:pPr>
            <a:r>
              <a:rPr lang="en-US" sz="2399">
                <a:solidFill>
                  <a:srgbClr val="000000"/>
                </a:solidFill>
                <a:latin typeface="210 소월"/>
                <a:ea typeface="210 소월"/>
                <a:cs typeface="210 소월"/>
                <a:sym typeface="210 소월"/>
              </a:rPr>
              <a:t>freqency-0 to 300hz &amp; 24 to 240V VAC&amp;VDC               </a:t>
            </a:r>
          </a:p>
          <a:p>
            <a:pPr algn="l">
              <a:lnSpc>
                <a:spcPts val="3359"/>
              </a:lnSpc>
              <a:spcBef>
                <a:spcPct val="0"/>
              </a:spcBef>
            </a:pPr>
            <a:r>
              <a:rPr lang="en-US" sz="2399">
                <a:solidFill>
                  <a:srgbClr val="000000"/>
                </a:solidFill>
                <a:latin typeface="210 소월"/>
                <a:ea typeface="210 소월"/>
                <a:cs typeface="210 소월"/>
                <a:sym typeface="210 소월"/>
              </a:rPr>
              <a:t>Allows ESP32 to switch the solenoid valve on/off safely.</a:t>
            </a:r>
          </a:p>
        </p:txBody>
      </p:sp>
      <p:sp>
        <p:nvSpPr>
          <p:cNvPr id="21" name="TextBox 21"/>
          <p:cNvSpPr txBox="1"/>
          <p:nvPr/>
        </p:nvSpPr>
        <p:spPr>
          <a:xfrm>
            <a:off x="2684748" y="5639931"/>
            <a:ext cx="6018525" cy="2082165"/>
          </a:xfrm>
          <a:prstGeom prst="rect">
            <a:avLst/>
          </a:prstGeom>
        </p:spPr>
        <p:txBody>
          <a:bodyPr lIns="0" tIns="0" rIns="0" bIns="0" rtlCol="0" anchor="t">
            <a:spAutoFit/>
          </a:bodyPr>
          <a:lstStyle/>
          <a:p>
            <a:pPr algn="l">
              <a:lnSpc>
                <a:spcPts val="3359"/>
              </a:lnSpc>
              <a:spcBef>
                <a:spcPct val="0"/>
              </a:spcBef>
            </a:pPr>
            <a:r>
              <a:rPr lang="en-US" sz="2399">
                <a:solidFill>
                  <a:srgbClr val="000000"/>
                </a:solidFill>
                <a:latin typeface="210 소월 Bold"/>
                <a:ea typeface="210 소월 Bold"/>
                <a:cs typeface="210 소월 Bold"/>
                <a:sym typeface="210 소월 Bold"/>
              </a:rPr>
              <a:t>            Led LED (Error/Timeout Indicator)</a:t>
            </a:r>
            <a:r>
              <a:rPr lang="en-US" sz="2399">
                <a:solidFill>
                  <a:srgbClr val="000000"/>
                </a:solidFill>
                <a:latin typeface="210 소월"/>
                <a:ea typeface="210 소월"/>
                <a:cs typeface="210 소월"/>
                <a:sym typeface="210 소월"/>
              </a:rPr>
              <a:t>     </a:t>
            </a:r>
          </a:p>
          <a:p>
            <a:pPr algn="l">
              <a:lnSpc>
                <a:spcPts val="3359"/>
              </a:lnSpc>
              <a:spcBef>
                <a:spcPct val="0"/>
              </a:spcBef>
            </a:pPr>
            <a:r>
              <a:rPr lang="en-US" sz="2399">
                <a:solidFill>
                  <a:srgbClr val="000000"/>
                </a:solidFill>
                <a:latin typeface="210 소월"/>
                <a:ea typeface="210 소월"/>
                <a:cs typeface="210 소월"/>
                <a:sym typeface="210 소월"/>
              </a:rPr>
              <a:t>Anode (+) → GPIO 5 (through 220Ω resistor  </a:t>
            </a:r>
          </a:p>
          <a:p>
            <a:pPr algn="l">
              <a:lnSpc>
                <a:spcPts val="3359"/>
              </a:lnSpc>
              <a:spcBef>
                <a:spcPct val="0"/>
              </a:spcBef>
            </a:pPr>
            <a:r>
              <a:rPr lang="en-US" sz="2399">
                <a:solidFill>
                  <a:srgbClr val="000000"/>
                </a:solidFill>
                <a:latin typeface="210 소월"/>
                <a:ea typeface="210 소월"/>
                <a:cs typeface="210 소월"/>
                <a:sym typeface="210 소월"/>
              </a:rPr>
              <a:t>Cathode (–) → GND                                        </a:t>
            </a:r>
          </a:p>
          <a:p>
            <a:pPr algn="l">
              <a:lnSpc>
                <a:spcPts val="3359"/>
              </a:lnSpc>
              <a:spcBef>
                <a:spcPct val="0"/>
              </a:spcBef>
            </a:pPr>
            <a:r>
              <a:rPr lang="en-US" sz="2399">
                <a:solidFill>
                  <a:srgbClr val="000000"/>
                </a:solidFill>
                <a:latin typeface="210 소월"/>
                <a:ea typeface="210 소월"/>
                <a:cs typeface="210 소월"/>
                <a:sym typeface="210 소월"/>
              </a:rPr>
              <a:t>Lights up during timeout, error, or                  </a:t>
            </a:r>
          </a:p>
          <a:p>
            <a:pPr algn="l">
              <a:lnSpc>
                <a:spcPts val="3359"/>
              </a:lnSpc>
              <a:spcBef>
                <a:spcPct val="0"/>
              </a:spcBef>
            </a:pPr>
            <a:r>
              <a:rPr lang="en-US" sz="2399">
                <a:solidFill>
                  <a:srgbClr val="000000"/>
                </a:solidFill>
                <a:latin typeface="210 소월"/>
                <a:ea typeface="210 소월"/>
                <a:cs typeface="210 소월"/>
                <a:sym typeface="210 소월"/>
              </a:rPr>
              <a:t> restricted access conditions.                           </a:t>
            </a:r>
          </a:p>
        </p:txBody>
      </p:sp>
      <p:sp>
        <p:nvSpPr>
          <p:cNvPr id="22" name="TextBox 22"/>
          <p:cNvSpPr txBox="1"/>
          <p:nvPr/>
        </p:nvSpPr>
        <p:spPr>
          <a:xfrm>
            <a:off x="11916294" y="5639931"/>
            <a:ext cx="6153335" cy="2082165"/>
          </a:xfrm>
          <a:prstGeom prst="rect">
            <a:avLst/>
          </a:prstGeom>
        </p:spPr>
        <p:txBody>
          <a:bodyPr lIns="0" tIns="0" rIns="0" bIns="0" rtlCol="0" anchor="t">
            <a:spAutoFit/>
          </a:bodyPr>
          <a:lstStyle/>
          <a:p>
            <a:pPr algn="l">
              <a:lnSpc>
                <a:spcPts val="3359"/>
              </a:lnSpc>
              <a:spcBef>
                <a:spcPct val="0"/>
              </a:spcBef>
            </a:pPr>
            <a:r>
              <a:rPr lang="en-US" sz="2399">
                <a:solidFill>
                  <a:srgbClr val="000000"/>
                </a:solidFill>
                <a:latin typeface="210 소월 Bold"/>
                <a:ea typeface="210 소월 Bold"/>
                <a:cs typeface="210 소월 Bold"/>
                <a:sym typeface="210 소월 Bold"/>
              </a:rPr>
              <a:t>                Green LED (Flow/Normal Status):   </a:t>
            </a:r>
          </a:p>
          <a:p>
            <a:pPr algn="l">
              <a:lnSpc>
                <a:spcPts val="3359"/>
              </a:lnSpc>
              <a:spcBef>
                <a:spcPct val="0"/>
              </a:spcBef>
            </a:pPr>
            <a:r>
              <a:rPr lang="en-US" sz="2399">
                <a:solidFill>
                  <a:srgbClr val="000000"/>
                </a:solidFill>
                <a:latin typeface="210 소월"/>
                <a:ea typeface="210 소월"/>
                <a:cs typeface="210 소월"/>
                <a:sym typeface="210 소월"/>
              </a:rPr>
              <a:t>Anode (+) → GPIO 2 (through 220Ω resistor)  </a:t>
            </a:r>
          </a:p>
          <a:p>
            <a:pPr algn="l">
              <a:lnSpc>
                <a:spcPts val="3359"/>
              </a:lnSpc>
              <a:spcBef>
                <a:spcPct val="0"/>
              </a:spcBef>
            </a:pPr>
            <a:r>
              <a:rPr lang="en-US" sz="2399">
                <a:solidFill>
                  <a:srgbClr val="000000"/>
                </a:solidFill>
                <a:latin typeface="210 소월"/>
                <a:ea typeface="210 소월"/>
                <a:cs typeface="210 소월"/>
                <a:sym typeface="210 소월"/>
              </a:rPr>
              <a:t>Cathode (–) → GND                                        </a:t>
            </a:r>
          </a:p>
          <a:p>
            <a:pPr algn="l">
              <a:lnSpc>
                <a:spcPts val="3359"/>
              </a:lnSpc>
              <a:spcBef>
                <a:spcPct val="0"/>
              </a:spcBef>
            </a:pPr>
            <a:r>
              <a:rPr lang="en-US" sz="2399">
                <a:solidFill>
                  <a:srgbClr val="000000"/>
                </a:solidFill>
                <a:latin typeface="210 소월"/>
                <a:ea typeface="210 소월"/>
                <a:cs typeface="210 소월"/>
                <a:sym typeface="210 소월"/>
              </a:rPr>
              <a:t>Turns on when everything is working normally or water is flowing.                                          </a:t>
            </a:r>
          </a:p>
        </p:txBody>
      </p:sp>
      <p:sp>
        <p:nvSpPr>
          <p:cNvPr id="23" name="TextBox 23"/>
          <p:cNvSpPr txBox="1"/>
          <p:nvPr/>
        </p:nvSpPr>
        <p:spPr>
          <a:xfrm>
            <a:off x="12553389" y="3016230"/>
            <a:ext cx="3400723" cy="530861"/>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TAN Headline"/>
                <a:ea typeface="TAN Headline"/>
                <a:cs typeface="TAN Headline"/>
                <a:sym typeface="TAN Headline"/>
              </a:rPr>
              <a:t>COMPONENTS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4301" y="-896609"/>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3" name="Freeform 3"/>
          <p:cNvSpPr/>
          <p:nvPr/>
        </p:nvSpPr>
        <p:spPr>
          <a:xfrm>
            <a:off x="-394110" y="4837777"/>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4" name="Freeform 4"/>
          <p:cNvSpPr/>
          <p:nvPr/>
        </p:nvSpPr>
        <p:spPr>
          <a:xfrm>
            <a:off x="5961739" y="-886800"/>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5" name="Freeform 5"/>
          <p:cNvSpPr/>
          <p:nvPr/>
        </p:nvSpPr>
        <p:spPr>
          <a:xfrm>
            <a:off x="5951930" y="4847586"/>
            <a:ext cx="6336231" cy="6336231"/>
          </a:xfrm>
          <a:custGeom>
            <a:avLst/>
            <a:gdLst/>
            <a:ahLst/>
            <a:cxnLst/>
            <a:rect l="l" t="t" r="r" b="b"/>
            <a:pathLst>
              <a:path w="6336231" h="6336231">
                <a:moveTo>
                  <a:pt x="0" y="0"/>
                </a:moveTo>
                <a:lnTo>
                  <a:pt x="6336231" y="0"/>
                </a:lnTo>
                <a:lnTo>
                  <a:pt x="6336231" y="6336231"/>
                </a:lnTo>
                <a:lnTo>
                  <a:pt x="0" y="6336231"/>
                </a:lnTo>
                <a:lnTo>
                  <a:pt x="0" y="0"/>
                </a:lnTo>
                <a:close/>
              </a:path>
            </a:pathLst>
          </a:custGeom>
          <a:blipFill>
            <a:blip r:embed="rId2"/>
            <a:stretch>
              <a:fillRect/>
            </a:stretch>
          </a:blipFill>
        </p:spPr>
      </p:sp>
      <p:sp>
        <p:nvSpPr>
          <p:cNvPr id="6" name="Freeform 6"/>
          <p:cNvSpPr/>
          <p:nvPr/>
        </p:nvSpPr>
        <p:spPr>
          <a:xfrm>
            <a:off x="12307779" y="-876992"/>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7" name="Freeform 7"/>
          <p:cNvSpPr/>
          <p:nvPr/>
        </p:nvSpPr>
        <p:spPr>
          <a:xfrm>
            <a:off x="12297970" y="4857394"/>
            <a:ext cx="6336231" cy="6336231"/>
          </a:xfrm>
          <a:custGeom>
            <a:avLst/>
            <a:gdLst/>
            <a:ahLst/>
            <a:cxnLst/>
            <a:rect l="l" t="t" r="r" b="b"/>
            <a:pathLst>
              <a:path w="6336231" h="6336231">
                <a:moveTo>
                  <a:pt x="0" y="0"/>
                </a:moveTo>
                <a:lnTo>
                  <a:pt x="6336231" y="0"/>
                </a:lnTo>
                <a:lnTo>
                  <a:pt x="6336231" y="6336232"/>
                </a:lnTo>
                <a:lnTo>
                  <a:pt x="0" y="6336232"/>
                </a:lnTo>
                <a:lnTo>
                  <a:pt x="0" y="0"/>
                </a:lnTo>
                <a:close/>
              </a:path>
            </a:pathLst>
          </a:custGeom>
          <a:blipFill>
            <a:blip r:embed="rId2"/>
            <a:stretch>
              <a:fillRect/>
            </a:stretch>
          </a:blipFill>
        </p:spPr>
      </p:sp>
      <p:sp>
        <p:nvSpPr>
          <p:cNvPr id="8" name="Freeform 8"/>
          <p:cNvSpPr/>
          <p:nvPr/>
        </p:nvSpPr>
        <p:spPr>
          <a:xfrm flipH="1" flipV="1">
            <a:off x="14074204" y="-187484"/>
            <a:ext cx="5000881" cy="3473340"/>
          </a:xfrm>
          <a:custGeom>
            <a:avLst/>
            <a:gdLst/>
            <a:ahLst/>
            <a:cxnLst/>
            <a:rect l="l" t="t" r="r" b="b"/>
            <a:pathLst>
              <a:path w="5000881" h="3473340">
                <a:moveTo>
                  <a:pt x="5000882" y="3473340"/>
                </a:moveTo>
                <a:lnTo>
                  <a:pt x="0" y="3473340"/>
                </a:lnTo>
                <a:lnTo>
                  <a:pt x="0" y="0"/>
                </a:lnTo>
                <a:lnTo>
                  <a:pt x="5000882" y="0"/>
                </a:lnTo>
                <a:lnTo>
                  <a:pt x="5000882" y="347334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flipH="1" flipV="1">
            <a:off x="13612420" y="-828944"/>
            <a:ext cx="5924450" cy="4114800"/>
          </a:xfrm>
          <a:custGeom>
            <a:avLst/>
            <a:gdLst/>
            <a:ahLst/>
            <a:cxnLst/>
            <a:rect l="l" t="t" r="r" b="b"/>
            <a:pathLst>
              <a:path w="5924450" h="4114800">
                <a:moveTo>
                  <a:pt x="5924450" y="4114800"/>
                </a:moveTo>
                <a:lnTo>
                  <a:pt x="0" y="4114800"/>
                </a:lnTo>
                <a:lnTo>
                  <a:pt x="0" y="0"/>
                </a:lnTo>
                <a:lnTo>
                  <a:pt x="5924450" y="0"/>
                </a:lnTo>
                <a:lnTo>
                  <a:pt x="592445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10800000" flipH="1" flipV="1">
            <a:off x="-175915" y="7379939"/>
            <a:ext cx="5000881" cy="3473340"/>
          </a:xfrm>
          <a:custGeom>
            <a:avLst/>
            <a:gdLst/>
            <a:ahLst/>
            <a:cxnLst/>
            <a:rect l="l" t="t" r="r" b="b"/>
            <a:pathLst>
              <a:path w="5000881" h="3473340">
                <a:moveTo>
                  <a:pt x="5000881" y="3473339"/>
                </a:moveTo>
                <a:lnTo>
                  <a:pt x="0" y="3473339"/>
                </a:lnTo>
                <a:lnTo>
                  <a:pt x="0" y="0"/>
                </a:lnTo>
                <a:lnTo>
                  <a:pt x="5000881" y="0"/>
                </a:lnTo>
                <a:lnTo>
                  <a:pt x="5000881" y="3473339"/>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10800000" flipH="1" flipV="1">
            <a:off x="-1275400" y="7059209"/>
            <a:ext cx="5924450" cy="4114800"/>
          </a:xfrm>
          <a:custGeom>
            <a:avLst/>
            <a:gdLst/>
            <a:ahLst/>
            <a:cxnLst/>
            <a:rect l="l" t="t" r="r" b="b"/>
            <a:pathLst>
              <a:path w="5924450" h="4114800">
                <a:moveTo>
                  <a:pt x="5924451" y="4114800"/>
                </a:moveTo>
                <a:lnTo>
                  <a:pt x="0" y="4114800"/>
                </a:lnTo>
                <a:lnTo>
                  <a:pt x="0" y="0"/>
                </a:lnTo>
                <a:lnTo>
                  <a:pt x="5924451" y="0"/>
                </a:lnTo>
                <a:lnTo>
                  <a:pt x="5924451"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rot="-5400000">
            <a:off x="6509556" y="4371616"/>
            <a:ext cx="5268887" cy="2175247"/>
          </a:xfrm>
          <a:custGeom>
            <a:avLst/>
            <a:gdLst/>
            <a:ahLst/>
            <a:cxnLst/>
            <a:rect l="l" t="t" r="r" b="b"/>
            <a:pathLst>
              <a:path w="5268887" h="2175247">
                <a:moveTo>
                  <a:pt x="0" y="0"/>
                </a:moveTo>
                <a:lnTo>
                  <a:pt x="5268888" y="0"/>
                </a:lnTo>
                <a:lnTo>
                  <a:pt x="5268888" y="2175247"/>
                </a:lnTo>
                <a:lnTo>
                  <a:pt x="0" y="21752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12087775" y="4387152"/>
            <a:ext cx="2847425" cy="1222642"/>
          </a:xfrm>
          <a:prstGeom prst="rect">
            <a:avLst/>
          </a:prstGeom>
        </p:spPr>
        <p:txBody>
          <a:bodyPr wrap="square" lIns="0" tIns="0" rIns="0" bIns="0" rtlCol="0" anchor="t">
            <a:spAutoFit/>
          </a:bodyPr>
          <a:lstStyle/>
          <a:p>
            <a:pPr algn="ctr">
              <a:lnSpc>
                <a:spcPts val="4899"/>
              </a:lnSpc>
            </a:pPr>
            <a:r>
              <a:rPr lang="en-US" sz="3499" dirty="0">
                <a:solidFill>
                  <a:srgbClr val="FF914D"/>
                </a:solidFill>
                <a:latin typeface="TAN Headline"/>
                <a:ea typeface="TAN Headline"/>
                <a:cs typeface="TAN Headline"/>
                <a:sym typeface="TAN Headline"/>
              </a:rPr>
              <a:t>RELAY</a:t>
            </a:r>
          </a:p>
          <a:p>
            <a:pPr algn="ctr">
              <a:lnSpc>
                <a:spcPts val="4899"/>
              </a:lnSpc>
              <a:spcBef>
                <a:spcPct val="0"/>
              </a:spcBef>
            </a:pPr>
            <a:endParaRPr lang="en-US" sz="3499" dirty="0">
              <a:solidFill>
                <a:srgbClr val="FF914D"/>
              </a:solidFill>
              <a:latin typeface="TAN Headline"/>
              <a:ea typeface="TAN Headline"/>
              <a:cs typeface="TAN Headline"/>
              <a:sym typeface="TAN Headline"/>
            </a:endParaRPr>
          </a:p>
        </p:txBody>
      </p:sp>
      <p:sp>
        <p:nvSpPr>
          <p:cNvPr id="14" name="TextBox 14"/>
          <p:cNvSpPr txBox="1"/>
          <p:nvPr/>
        </p:nvSpPr>
        <p:spPr>
          <a:xfrm>
            <a:off x="12307495" y="5298544"/>
            <a:ext cx="2175248" cy="1222642"/>
          </a:xfrm>
          <a:prstGeom prst="rect">
            <a:avLst/>
          </a:prstGeom>
        </p:spPr>
        <p:txBody>
          <a:bodyPr wrap="square" lIns="0" tIns="0" rIns="0" bIns="0" rtlCol="0" anchor="t">
            <a:spAutoFit/>
          </a:bodyPr>
          <a:lstStyle/>
          <a:p>
            <a:pPr algn="ctr">
              <a:lnSpc>
                <a:spcPts val="4899"/>
              </a:lnSpc>
            </a:pPr>
            <a:r>
              <a:rPr lang="en-US" sz="3499" dirty="0">
                <a:solidFill>
                  <a:srgbClr val="38B6FF"/>
                </a:solidFill>
                <a:latin typeface="TAN Headline"/>
                <a:ea typeface="TAN Headline"/>
                <a:cs typeface="TAN Headline"/>
                <a:sym typeface="TAN Headline"/>
              </a:rPr>
              <a:t>LCD</a:t>
            </a:r>
          </a:p>
          <a:p>
            <a:pPr algn="ctr">
              <a:lnSpc>
                <a:spcPts val="4899"/>
              </a:lnSpc>
              <a:spcBef>
                <a:spcPct val="0"/>
              </a:spcBef>
            </a:pPr>
            <a:endParaRPr lang="en-US" sz="3499" dirty="0">
              <a:solidFill>
                <a:srgbClr val="38B6FF"/>
              </a:solidFill>
              <a:latin typeface="TAN Headline"/>
              <a:ea typeface="TAN Headline"/>
              <a:cs typeface="TAN Headline"/>
              <a:sym typeface="TAN Headline"/>
            </a:endParaRPr>
          </a:p>
        </p:txBody>
      </p:sp>
      <p:sp>
        <p:nvSpPr>
          <p:cNvPr id="15" name="TextBox 15"/>
          <p:cNvSpPr txBox="1"/>
          <p:nvPr/>
        </p:nvSpPr>
        <p:spPr>
          <a:xfrm>
            <a:off x="12087775" y="6173438"/>
            <a:ext cx="2285306" cy="1206501"/>
          </a:xfrm>
          <a:prstGeom prst="rect">
            <a:avLst/>
          </a:prstGeom>
        </p:spPr>
        <p:txBody>
          <a:bodyPr lIns="0" tIns="0" rIns="0" bIns="0" rtlCol="0" anchor="t">
            <a:spAutoFit/>
          </a:bodyPr>
          <a:lstStyle/>
          <a:p>
            <a:pPr algn="ctr">
              <a:lnSpc>
                <a:spcPts val="4899"/>
              </a:lnSpc>
            </a:pPr>
            <a:r>
              <a:rPr lang="en-US" sz="3499">
                <a:solidFill>
                  <a:srgbClr val="FF5757"/>
                </a:solidFill>
                <a:latin typeface="TAN Headline"/>
                <a:ea typeface="TAN Headline"/>
                <a:cs typeface="TAN Headline"/>
                <a:sym typeface="TAN Headline"/>
              </a:rPr>
              <a:t>RED LED</a:t>
            </a:r>
          </a:p>
          <a:p>
            <a:pPr algn="ctr">
              <a:lnSpc>
                <a:spcPts val="4899"/>
              </a:lnSpc>
              <a:spcBef>
                <a:spcPct val="0"/>
              </a:spcBef>
            </a:pPr>
            <a:endParaRPr lang="en-US" sz="3499">
              <a:solidFill>
                <a:srgbClr val="FF5757"/>
              </a:solidFill>
              <a:latin typeface="TAN Headline"/>
              <a:ea typeface="TAN Headline"/>
              <a:cs typeface="TAN Headline"/>
              <a:sym typeface="TAN Headline"/>
            </a:endParaRPr>
          </a:p>
        </p:txBody>
      </p:sp>
      <p:sp>
        <p:nvSpPr>
          <p:cNvPr id="16" name="Freeform 16"/>
          <p:cNvSpPr/>
          <p:nvPr/>
        </p:nvSpPr>
        <p:spPr>
          <a:xfrm rot="-5400000">
            <a:off x="6535481" y="4491502"/>
            <a:ext cx="4984686" cy="1942895"/>
          </a:xfrm>
          <a:custGeom>
            <a:avLst/>
            <a:gdLst/>
            <a:ahLst/>
            <a:cxnLst/>
            <a:rect l="l" t="t" r="r" b="b"/>
            <a:pathLst>
              <a:path w="4984686" h="1942895">
                <a:moveTo>
                  <a:pt x="0" y="0"/>
                </a:moveTo>
                <a:lnTo>
                  <a:pt x="4984686" y="0"/>
                </a:lnTo>
                <a:lnTo>
                  <a:pt x="4984686" y="1942895"/>
                </a:lnTo>
                <a:lnTo>
                  <a:pt x="0" y="1942895"/>
                </a:lnTo>
                <a:lnTo>
                  <a:pt x="0" y="0"/>
                </a:lnTo>
                <a:close/>
              </a:path>
            </a:pathLst>
          </a:custGeom>
          <a:blipFill>
            <a:blip r:embed="rId9">
              <a:alphaModFix amt="65000"/>
              <a:extLst>
                <a:ext uri="{96DAC541-7B7A-43D3-8B79-37D633B846F1}">
                  <asvg:svgBlip xmlns:asvg="http://schemas.microsoft.com/office/drawing/2016/SVG/main" r:embed="rId10"/>
                </a:ext>
              </a:extLst>
            </a:blip>
            <a:stretch>
              <a:fillRect/>
            </a:stretch>
          </a:blipFill>
        </p:spPr>
      </p:sp>
      <p:sp>
        <p:nvSpPr>
          <p:cNvPr id="17" name="Freeform 17"/>
          <p:cNvSpPr/>
          <p:nvPr/>
        </p:nvSpPr>
        <p:spPr>
          <a:xfrm>
            <a:off x="2783814" y="3027967"/>
            <a:ext cx="3016522" cy="1711191"/>
          </a:xfrm>
          <a:custGeom>
            <a:avLst/>
            <a:gdLst/>
            <a:ahLst/>
            <a:cxnLst/>
            <a:rect l="l" t="t" r="r" b="b"/>
            <a:pathLst>
              <a:path w="3016522" h="1711191">
                <a:moveTo>
                  <a:pt x="0" y="0"/>
                </a:moveTo>
                <a:lnTo>
                  <a:pt x="3016522" y="0"/>
                </a:lnTo>
                <a:lnTo>
                  <a:pt x="3016522" y="1711190"/>
                </a:lnTo>
                <a:lnTo>
                  <a:pt x="0" y="171119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TextBox 18"/>
          <p:cNvSpPr txBox="1"/>
          <p:nvPr/>
        </p:nvSpPr>
        <p:spPr>
          <a:xfrm>
            <a:off x="3416721" y="718868"/>
            <a:ext cx="10856020" cy="1076325"/>
          </a:xfrm>
          <a:prstGeom prst="rect">
            <a:avLst/>
          </a:prstGeom>
        </p:spPr>
        <p:txBody>
          <a:bodyPr lIns="0" tIns="0" rIns="0" bIns="0" rtlCol="0" anchor="t">
            <a:spAutoFit/>
          </a:bodyPr>
          <a:lstStyle/>
          <a:p>
            <a:pPr algn="ctr">
              <a:lnSpc>
                <a:spcPts val="8399"/>
              </a:lnSpc>
            </a:pPr>
            <a:r>
              <a:rPr lang="en-US" sz="7499" spc="637">
                <a:solidFill>
                  <a:srgbClr val="000000"/>
                </a:solidFill>
                <a:latin typeface="TAN Headline"/>
                <a:ea typeface="TAN Headline"/>
                <a:cs typeface="TAN Headline"/>
                <a:sym typeface="TAN Headline"/>
              </a:rPr>
              <a:t>BLOCK DIAGRAM </a:t>
            </a:r>
          </a:p>
        </p:txBody>
      </p:sp>
      <p:sp>
        <p:nvSpPr>
          <p:cNvPr id="19" name="TextBox 19"/>
          <p:cNvSpPr txBox="1"/>
          <p:nvPr/>
        </p:nvSpPr>
        <p:spPr>
          <a:xfrm>
            <a:off x="2547631" y="3336778"/>
            <a:ext cx="3404583" cy="1552576"/>
          </a:xfrm>
          <a:prstGeom prst="rect">
            <a:avLst/>
          </a:prstGeom>
        </p:spPr>
        <p:txBody>
          <a:bodyPr lIns="0" tIns="0" rIns="0" bIns="0" rtlCol="0" anchor="t">
            <a:spAutoFit/>
          </a:bodyPr>
          <a:lstStyle/>
          <a:p>
            <a:pPr algn="ctr">
              <a:lnSpc>
                <a:spcPts val="4199"/>
              </a:lnSpc>
            </a:pPr>
            <a:r>
              <a:rPr lang="en-US" sz="2999">
                <a:solidFill>
                  <a:srgbClr val="0097B2"/>
                </a:solidFill>
                <a:latin typeface="TAN Headline"/>
                <a:ea typeface="TAN Headline"/>
                <a:cs typeface="TAN Headline"/>
                <a:sym typeface="TAN Headline"/>
              </a:rPr>
              <a:t>FLOW SENSOR</a:t>
            </a:r>
          </a:p>
          <a:p>
            <a:pPr algn="ctr">
              <a:lnSpc>
                <a:spcPts val="4199"/>
              </a:lnSpc>
              <a:spcBef>
                <a:spcPct val="0"/>
              </a:spcBef>
            </a:pPr>
            <a:endParaRPr lang="en-US" sz="2999">
              <a:solidFill>
                <a:srgbClr val="0097B2"/>
              </a:solidFill>
              <a:latin typeface="TAN Headline"/>
              <a:ea typeface="TAN Headline"/>
              <a:cs typeface="TAN Headline"/>
              <a:sym typeface="TAN Headline"/>
            </a:endParaRPr>
          </a:p>
        </p:txBody>
      </p:sp>
      <p:sp>
        <p:nvSpPr>
          <p:cNvPr id="20" name="TextBox 20"/>
          <p:cNvSpPr txBox="1"/>
          <p:nvPr/>
        </p:nvSpPr>
        <p:spPr>
          <a:xfrm>
            <a:off x="8508957" y="3931246"/>
            <a:ext cx="1222177" cy="3470913"/>
          </a:xfrm>
          <a:prstGeom prst="rect">
            <a:avLst/>
          </a:prstGeom>
        </p:spPr>
        <p:txBody>
          <a:bodyPr lIns="0" tIns="0" rIns="0" bIns="0" rtlCol="0" anchor="t">
            <a:spAutoFit/>
          </a:bodyPr>
          <a:lstStyle/>
          <a:p>
            <a:pPr algn="ctr">
              <a:lnSpc>
                <a:spcPts val="9239"/>
              </a:lnSpc>
              <a:spcBef>
                <a:spcPct val="0"/>
              </a:spcBef>
            </a:pPr>
            <a:r>
              <a:rPr lang="en-US" sz="6599">
                <a:solidFill>
                  <a:srgbClr val="2D2524"/>
                </a:solidFill>
                <a:latin typeface="TAN Headline"/>
                <a:ea typeface="TAN Headline"/>
                <a:cs typeface="TAN Headline"/>
                <a:sym typeface="TAN Headline"/>
              </a:rPr>
              <a:t> E </a:t>
            </a:r>
          </a:p>
          <a:p>
            <a:pPr algn="ctr">
              <a:lnSpc>
                <a:spcPts val="9239"/>
              </a:lnSpc>
              <a:spcBef>
                <a:spcPct val="0"/>
              </a:spcBef>
            </a:pPr>
            <a:r>
              <a:rPr lang="en-US" sz="6599">
                <a:solidFill>
                  <a:srgbClr val="2D2524"/>
                </a:solidFill>
                <a:latin typeface="TAN Headline"/>
                <a:ea typeface="TAN Headline"/>
                <a:cs typeface="TAN Headline"/>
                <a:sym typeface="TAN Headline"/>
              </a:rPr>
              <a:t>S</a:t>
            </a:r>
          </a:p>
          <a:p>
            <a:pPr algn="ctr">
              <a:lnSpc>
                <a:spcPts val="9239"/>
              </a:lnSpc>
              <a:spcBef>
                <a:spcPct val="0"/>
              </a:spcBef>
            </a:pPr>
            <a:r>
              <a:rPr lang="en-US" sz="6599">
                <a:solidFill>
                  <a:srgbClr val="2D2524"/>
                </a:solidFill>
                <a:latin typeface="TAN Headline"/>
                <a:ea typeface="TAN Headline"/>
                <a:cs typeface="TAN Headline"/>
                <a:sym typeface="TAN Headline"/>
              </a:rPr>
              <a:t>P</a:t>
            </a:r>
          </a:p>
        </p:txBody>
      </p:sp>
      <p:sp>
        <p:nvSpPr>
          <p:cNvPr id="21" name="TextBox 21"/>
          <p:cNvSpPr txBox="1"/>
          <p:nvPr/>
        </p:nvSpPr>
        <p:spPr>
          <a:xfrm>
            <a:off x="12087775" y="2957541"/>
            <a:ext cx="3049290" cy="587376"/>
          </a:xfrm>
          <a:prstGeom prst="rect">
            <a:avLst/>
          </a:prstGeom>
        </p:spPr>
        <p:txBody>
          <a:bodyPr lIns="0" tIns="0" rIns="0" bIns="0" rtlCol="0" anchor="t">
            <a:spAutoFit/>
          </a:bodyPr>
          <a:lstStyle/>
          <a:p>
            <a:pPr algn="ctr">
              <a:lnSpc>
                <a:spcPts val="4899"/>
              </a:lnSpc>
              <a:spcBef>
                <a:spcPct val="0"/>
              </a:spcBef>
            </a:pPr>
            <a:r>
              <a:rPr lang="en-US" sz="3499" dirty="0">
                <a:solidFill>
                  <a:srgbClr val="5CD01D"/>
                </a:solidFill>
                <a:latin typeface="TAN Headline"/>
                <a:ea typeface="TAN Headline"/>
                <a:cs typeface="TAN Headline"/>
                <a:sym typeface="TAN Headline"/>
              </a:rPr>
              <a:t>GREEN LED</a:t>
            </a:r>
          </a:p>
        </p:txBody>
      </p:sp>
      <p:sp>
        <p:nvSpPr>
          <p:cNvPr id="22" name="TextBox 22"/>
          <p:cNvSpPr txBox="1"/>
          <p:nvPr/>
        </p:nvSpPr>
        <p:spPr>
          <a:xfrm>
            <a:off x="12288161" y="7181332"/>
            <a:ext cx="2404016" cy="594265"/>
          </a:xfrm>
          <a:prstGeom prst="rect">
            <a:avLst/>
          </a:prstGeom>
        </p:spPr>
        <p:txBody>
          <a:bodyPr wrap="square" lIns="0" tIns="0" rIns="0" bIns="0" rtlCol="0" anchor="t">
            <a:spAutoFit/>
          </a:bodyPr>
          <a:lstStyle/>
          <a:p>
            <a:pPr algn="ctr">
              <a:lnSpc>
                <a:spcPts val="4899"/>
              </a:lnSpc>
              <a:spcBef>
                <a:spcPct val="0"/>
              </a:spcBef>
            </a:pPr>
            <a:r>
              <a:rPr lang="en-US" sz="3499" dirty="0">
                <a:solidFill>
                  <a:srgbClr val="004AAD"/>
                </a:solidFill>
                <a:latin typeface="TAN Headline"/>
                <a:ea typeface="TAN Headline"/>
                <a:cs typeface="TAN Headline"/>
                <a:sym typeface="TAN Headline"/>
              </a:rPr>
              <a:t>BUZZER</a:t>
            </a:r>
          </a:p>
        </p:txBody>
      </p:sp>
      <p:cxnSp>
        <p:nvCxnSpPr>
          <p:cNvPr id="24" name="Straight Arrow Connector 23">
            <a:extLst>
              <a:ext uri="{FF2B5EF4-FFF2-40B4-BE49-F238E27FC236}">
                <a16:creationId xmlns:a16="http://schemas.microsoft.com/office/drawing/2014/main" id="{7FE78F48-C092-7920-7339-99AF516C790B}"/>
              </a:ext>
            </a:extLst>
          </p:cNvPr>
          <p:cNvCxnSpPr/>
          <p:nvPr/>
        </p:nvCxnSpPr>
        <p:spPr>
          <a:xfrm>
            <a:off x="10231623" y="3336778"/>
            <a:ext cx="23413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76E1561B-94F3-392B-6E77-7072BB9A47E8}"/>
              </a:ext>
            </a:extLst>
          </p:cNvPr>
          <p:cNvCxnSpPr/>
          <p:nvPr/>
        </p:nvCxnSpPr>
        <p:spPr>
          <a:xfrm>
            <a:off x="5714998" y="3824322"/>
            <a:ext cx="23413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9DCAA542-291F-4E37-A1CB-3BAA8B6F3D26}"/>
              </a:ext>
            </a:extLst>
          </p:cNvPr>
          <p:cNvCxnSpPr/>
          <p:nvPr/>
        </p:nvCxnSpPr>
        <p:spPr>
          <a:xfrm>
            <a:off x="10231623" y="3993435"/>
            <a:ext cx="23413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592B2B24-5C84-0BB5-DF35-979745183FBA}"/>
              </a:ext>
            </a:extLst>
          </p:cNvPr>
          <p:cNvCxnSpPr/>
          <p:nvPr/>
        </p:nvCxnSpPr>
        <p:spPr>
          <a:xfrm>
            <a:off x="10231623" y="4610100"/>
            <a:ext cx="23413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B9910A57-CCAF-F2A6-1071-6FD2E42567C1}"/>
              </a:ext>
            </a:extLst>
          </p:cNvPr>
          <p:cNvCxnSpPr/>
          <p:nvPr/>
        </p:nvCxnSpPr>
        <p:spPr>
          <a:xfrm>
            <a:off x="10181188" y="5502787"/>
            <a:ext cx="23413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0EF025D5-337D-F689-AF45-FA5BD2559B7B}"/>
              </a:ext>
            </a:extLst>
          </p:cNvPr>
          <p:cNvCxnSpPr>
            <a:cxnSpLocks/>
          </p:cNvCxnSpPr>
          <p:nvPr/>
        </p:nvCxnSpPr>
        <p:spPr>
          <a:xfrm>
            <a:off x="10144166" y="6471045"/>
            <a:ext cx="19436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E91ED3A8-3376-1356-3ED5-7998281399DF}"/>
              </a:ext>
            </a:extLst>
          </p:cNvPr>
          <p:cNvCxnSpPr>
            <a:cxnSpLocks/>
          </p:cNvCxnSpPr>
          <p:nvPr/>
        </p:nvCxnSpPr>
        <p:spPr>
          <a:xfrm>
            <a:off x="10182676" y="7478464"/>
            <a:ext cx="198528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965</Words>
  <Application>Microsoft Office PowerPoint</Application>
  <PresentationFormat>Custom</PresentationFormat>
  <Paragraphs>119</Paragraphs>
  <Slides>18</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Open Sans Bold</vt:lpstr>
      <vt:lpstr>210 소월 Bold</vt:lpstr>
      <vt:lpstr>Atkinson Hyperlegible Bold</vt:lpstr>
      <vt:lpstr>Open Sans</vt:lpstr>
      <vt:lpstr>TAN Headline</vt:lpstr>
      <vt:lpstr>Arial</vt:lpstr>
      <vt:lpstr>210 소월</vt:lpstr>
      <vt:lpstr>Calibri</vt:lpstr>
      <vt:lpstr>Atkinson Hyperlegible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GROUND WATER CONSERVATION</dc:title>
  <cp:lastModifiedBy>miracle rock</cp:lastModifiedBy>
  <cp:revision>2</cp:revision>
  <dcterms:created xsi:type="dcterms:W3CDTF">2006-08-16T00:00:00Z</dcterms:created>
  <dcterms:modified xsi:type="dcterms:W3CDTF">2025-07-04T08:42:53Z</dcterms:modified>
  <dc:identifier>DAGpvs3BXvo</dc:identifier>
</cp:coreProperties>
</file>